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6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7.xml" ContentType="application/vnd.openxmlformats-officedocument.theme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theme/theme8.xml" ContentType="application/vnd.openxmlformats-officedocument.theme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theme/theme9.xml" ContentType="application/vnd.openxmlformats-officedocument.theme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theme/theme10.xml" ContentType="application/vnd.openxmlformats-officedocument.theme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74" r:id="rId2"/>
    <p:sldMasterId id="2147483736" r:id="rId3"/>
    <p:sldMasterId id="2147483748" r:id="rId4"/>
    <p:sldMasterId id="2147483760" r:id="rId5"/>
    <p:sldMasterId id="2147483687" r:id="rId6"/>
    <p:sldMasterId id="2147483699" r:id="rId7"/>
    <p:sldMasterId id="2147483711" r:id="rId8"/>
    <p:sldMasterId id="2147483723" r:id="rId9"/>
    <p:sldMasterId id="2147483673" r:id="rId10"/>
    <p:sldMasterId id="2147483661" r:id="rId11"/>
  </p:sldMasterIdLst>
  <p:notesMasterIdLst>
    <p:notesMasterId r:id="rId30"/>
  </p:notesMasterIdLst>
  <p:handoutMasterIdLst>
    <p:handoutMasterId r:id="rId31"/>
  </p:handoutMasterIdLst>
  <p:sldIdLst>
    <p:sldId id="1498" r:id="rId12"/>
    <p:sldId id="1537" r:id="rId13"/>
    <p:sldId id="1536" r:id="rId14"/>
    <p:sldId id="1530" r:id="rId15"/>
    <p:sldId id="1532" r:id="rId16"/>
    <p:sldId id="1518" r:id="rId17"/>
    <p:sldId id="1538" r:id="rId18"/>
    <p:sldId id="1510" r:id="rId19"/>
    <p:sldId id="1525" r:id="rId20"/>
    <p:sldId id="1540" r:id="rId21"/>
    <p:sldId id="1527" r:id="rId22"/>
    <p:sldId id="1539" r:id="rId23"/>
    <p:sldId id="1535" r:id="rId24"/>
    <p:sldId id="1533" r:id="rId25"/>
    <p:sldId id="1529" r:id="rId26"/>
    <p:sldId id="1519" r:id="rId27"/>
    <p:sldId id="1521" r:id="rId28"/>
    <p:sldId id="1534" r:id="rId2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9900"/>
    <a:srgbClr val="FFCC00"/>
    <a:srgbClr val="BFFFFF"/>
    <a:srgbClr val="FFFF99"/>
    <a:srgbClr val="669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89" autoAdjust="0"/>
    <p:restoredTop sz="99756" autoAdjust="0"/>
  </p:normalViewPr>
  <p:slideViewPr>
    <p:cSldViewPr snapToGrid="0">
      <p:cViewPr>
        <p:scale>
          <a:sx n="80" d="100"/>
          <a:sy n="80" d="100"/>
        </p:scale>
        <p:origin x="-9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1962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9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4" tIns="45657" rIns="91314" bIns="45657" numCol="1" anchor="t" anchorCtr="0" compatLnSpc="1">
            <a:prstTxWarp prst="textNoShape">
              <a:avLst/>
            </a:prstTxWarp>
          </a:bodyPr>
          <a:lstStyle>
            <a:lvl1pPr algn="l" defTabSz="904875" eaLnBrk="0" hangingPunct="0"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REFERENCE FROM 5/10/10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0813" y="0"/>
            <a:ext cx="3049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4" tIns="45657" rIns="91314" bIns="45657" numCol="1" anchor="t" anchorCtr="0" compatLnSpc="1">
            <a:prstTxWarp prst="textNoShape">
              <a:avLst/>
            </a:prstTxWarp>
          </a:bodyPr>
          <a:lstStyle>
            <a:lvl1pPr algn="r" defTabSz="904875" eaLnBrk="0" hangingPunct="0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7F79CED8-C7D6-41BC-9C1E-0BD0E1D9DD38}" type="datetime1">
              <a:rPr lang="en-US"/>
              <a:pPr>
                <a:defRPr/>
              </a:pPr>
              <a:t>2/26/2015</a:t>
            </a:fld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0"/>
            <a:ext cx="3049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4" tIns="45657" rIns="91314" bIns="45657" numCol="1" anchor="b" anchorCtr="0" compatLnSpc="1">
            <a:prstTxWarp prst="textNoShape">
              <a:avLst/>
            </a:prstTxWarp>
          </a:bodyPr>
          <a:lstStyle>
            <a:lvl1pPr algn="l" defTabSz="904875" eaLnBrk="0" hangingPunct="0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0813" y="8839200"/>
            <a:ext cx="3049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4" tIns="45657" rIns="91314" bIns="45657" numCol="1" anchor="b" anchorCtr="0" compatLnSpc="1">
            <a:prstTxWarp prst="textNoShape">
              <a:avLst/>
            </a:prstTxWarp>
          </a:bodyPr>
          <a:lstStyle>
            <a:lvl1pPr algn="r" defTabSz="904875" eaLnBrk="0" hangingPunct="0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1A7F3128-FAD6-4F65-8FE7-7B268DECCC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12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50" tIns="46526" rIns="93050" bIns="46526" numCol="1" anchor="t" anchorCtr="0" compatLnSpc="1">
            <a:prstTxWarp prst="textNoShape">
              <a:avLst/>
            </a:prstTxWarp>
          </a:bodyPr>
          <a:lstStyle>
            <a:lvl1pPr algn="l" defTabSz="928688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REFERENCE FROM 5/10/10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4006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50" tIns="46526" rIns="93050" bIns="46526" numCol="1" anchor="t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9552BAE5-EA7A-48D6-A990-ECC08332F770}" type="datetime1">
              <a:rPr lang="en-US"/>
              <a:pPr>
                <a:defRPr/>
              </a:pPr>
              <a:t>2/26/2015</a:t>
            </a:fld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50" tIns="46526" rIns="93050" bIns="46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4006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50" tIns="46526" rIns="93050" bIns="46526" numCol="1" anchor="b" anchorCtr="0" compatLnSpc="1">
            <a:prstTxWarp prst="textNoShape">
              <a:avLst/>
            </a:prstTxWarp>
          </a:bodyPr>
          <a:lstStyle>
            <a:lvl1pPr algn="l" defTabSz="928688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31263"/>
            <a:ext cx="304006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50" tIns="46526" rIns="93050" bIns="46526" numCol="1" anchor="b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C781F5E4-197C-4891-9D9F-7AA1E9667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35900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86F23-6BB8-4519-8C00-C9125BC0B1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89B78-5B56-41C9-81EE-D656882795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42C4-C205-4C47-ADD3-5143C0FA1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42C4-C205-4C47-ADD3-5143C0FA1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42C4-C205-4C47-ADD3-5143C0FA1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42C4-C205-4C47-ADD3-5143C0FA1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42C4-C205-4C47-ADD3-5143C0FA1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FB77-3098-4C4D-9333-2AB80E94A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FB77-3098-4C4D-9333-2AB80E94A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FB77-3098-4C4D-9333-2AB80E94A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FB77-3098-4C4D-9333-2AB80E94A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FB77-3098-4C4D-9333-2AB80E94A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DD288-590D-4C78-B734-23CE76B4B1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FB77-3098-4C4D-9333-2AB80E94A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FB77-3098-4C4D-9333-2AB80E94A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FB77-3098-4C4D-9333-2AB80E94A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FB77-3098-4C4D-9333-2AB80E94A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FB77-3098-4C4D-9333-2AB80E94A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FB77-3098-4C4D-9333-2AB80E94A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FB77-3098-4C4D-9333-2AB80E94A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9D531-0292-49F5-A303-BCD95D9B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9D531-0292-49F5-A303-BCD95D9B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9D531-0292-49F5-A303-BCD95D9B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BE1AB-F930-443D-81E9-034DDDB177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9D531-0292-49F5-A303-BCD95D9B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9D531-0292-49F5-A303-BCD95D9B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9D531-0292-49F5-A303-BCD95D9B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9D531-0292-49F5-A303-BCD95D9B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9D531-0292-49F5-A303-BCD95D9B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9D531-0292-49F5-A303-BCD95D9B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9D531-0292-49F5-A303-BCD95D9B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9D531-0292-49F5-A303-BCD95D9B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7AB4A-B9D1-4164-AF5B-EEDF4135C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41A3A-9FF9-4A13-B690-352731F67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72098-D487-4D1D-8E93-3736E637C7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72098-D487-4D1D-8E93-3736E637C7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72098-D487-4D1D-8E93-3736E637C7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72098-D487-4D1D-8E93-3736E637C7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72098-D487-4D1D-8E93-3736E637C7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8302" y="164333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CD906-FD74-4A56-A94D-E19F0834E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72098-D487-4D1D-8E93-3736E637C7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72098-D487-4D1D-8E93-3736E637C7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72098-D487-4D1D-8E93-3736E637C7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72098-D487-4D1D-8E93-3736E637C7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72098-D487-4D1D-8E93-3736E637C7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72098-D487-4D1D-8E93-3736E637C7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E7570-DEDD-44A9-A1AD-CCA01ED41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E7570-DEDD-44A9-A1AD-CCA01ED41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E7570-DEDD-44A9-A1AD-CCA01ED41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E7570-DEDD-44A9-A1AD-CCA01ED41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01ABC54-CAC7-4CF6-80BB-EE1D2D4533A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E7570-DEDD-44A9-A1AD-CCA01ED41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E7570-DEDD-44A9-A1AD-CCA01ED41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E7570-DEDD-44A9-A1AD-CCA01ED41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E7570-DEDD-44A9-A1AD-CCA01ED41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E7570-DEDD-44A9-A1AD-CCA01ED41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E7570-DEDD-44A9-A1AD-CCA01ED41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E7570-DEDD-44A9-A1AD-CCA01ED41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E123-D391-4530-9CEC-A28DA7C64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E123-D391-4530-9CEC-A28DA7C64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E123-D391-4530-9CEC-A28DA7C64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01ABC54-CAC7-4CF6-80BB-EE1D2D4533A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E123-D391-4530-9CEC-A28DA7C64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E123-D391-4530-9CEC-A28DA7C64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E123-D391-4530-9CEC-A28DA7C64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E123-D391-4530-9CEC-A28DA7C64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E123-D391-4530-9CEC-A28DA7C64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E123-D391-4530-9CEC-A28DA7C64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E123-D391-4530-9CEC-A28DA7C64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E123-D391-4530-9CEC-A28DA7C64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CAAD8-B837-4D7A-854E-A63F89E1D4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CAAD8-B837-4D7A-854E-A63F89E1D4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565C9-F2F6-436C-892F-D41E9A4C10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CAAD8-B837-4D7A-854E-A63F89E1D4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CAAD8-B837-4D7A-854E-A63F89E1D4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CAAD8-B837-4D7A-854E-A63F89E1D4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CAAD8-B837-4D7A-854E-A63F89E1D4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CAAD8-B837-4D7A-854E-A63F89E1D4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CAAD8-B837-4D7A-854E-A63F89E1D4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CAAD8-B837-4D7A-854E-A63F89E1D4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CAAD8-B837-4D7A-854E-A63F89E1D4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CAAD8-B837-4D7A-854E-A63F89E1D4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CAAD8-B837-4D7A-854E-A63F89E1D4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9966A-8AE2-4536-9F74-6E918938BA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CF6F-EBF6-4FA5-A9B9-D36E7C8FA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CF6F-EBF6-4FA5-A9B9-D36E7C8FA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CF6F-EBF6-4FA5-A9B9-D36E7C8FA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CF6F-EBF6-4FA5-A9B9-D36E7C8FA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CF6F-EBF6-4FA5-A9B9-D36E7C8FA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CF6F-EBF6-4FA5-A9B9-D36E7C8FA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CF6F-EBF6-4FA5-A9B9-D36E7C8FA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CF6F-EBF6-4FA5-A9B9-D36E7C8FA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CF6F-EBF6-4FA5-A9B9-D36E7C8FA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CF6F-EBF6-4FA5-A9B9-D36E7C8FA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4F596-DBF7-4E00-97D9-2C1638B03D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CF6F-EBF6-4FA5-A9B9-D36E7C8FA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FDCC-4D81-4518-A6D1-28873EBA1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FDCC-4D81-4518-A6D1-28873EBA1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FDCC-4D81-4518-A6D1-28873EBA1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FDCC-4D81-4518-A6D1-28873EBA1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FDCC-4D81-4518-A6D1-28873EBA1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FDCC-4D81-4518-A6D1-28873EBA1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FDCC-4D81-4518-A6D1-28873EBA1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FDCC-4D81-4518-A6D1-28873EBA1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FDCC-4D81-4518-A6D1-28873EBA1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0BA2E-8826-473E-922A-7B9DAC586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FDCC-4D81-4518-A6D1-28873EBA1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FDCC-4D81-4518-A6D1-28873EBA1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2426-9CFC-40AE-9F43-010FBA8B87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2426-9CFC-40AE-9F43-010FBA8B87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2426-9CFC-40AE-9F43-010FBA8B87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2426-9CFC-40AE-9F43-010FBA8B87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2426-9CFC-40AE-9F43-010FBA8B87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2426-9CFC-40AE-9F43-010FBA8B87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2426-9CFC-40AE-9F43-010FBA8B87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2426-9CFC-40AE-9F43-010FBA8B87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D9589-81F1-4B72-BCA2-2B8ED9004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2426-9CFC-40AE-9F43-010FBA8B87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2426-9CFC-40AE-9F43-010FBA8B87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2426-9CFC-40AE-9F43-010FBA8B87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42C4-C205-4C47-ADD3-5143C0FA1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42C4-C205-4C47-ADD3-5143C0FA1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42C4-C205-4C47-ADD3-5143C0FA1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42C4-C205-4C47-ADD3-5143C0FA1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42C4-C205-4C47-ADD3-5143C0FA1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42C4-C205-4C47-ADD3-5143C0FA1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42C4-C205-4C47-ADD3-5143C0FA1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2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11.xml"/><Relationship Id="rId12" Type="http://schemas.openxmlformats.org/officeDocument/2006/relationships/slideLayout" Target="../slideLayouts/slideLayout116.xml"/><Relationship Id="rId2" Type="http://schemas.openxmlformats.org/officeDocument/2006/relationships/slideLayout" Target="../slideLayouts/slideLayout106.xml"/><Relationship Id="rId1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10.xml"/><Relationship Id="rId11" Type="http://schemas.openxmlformats.org/officeDocument/2006/relationships/slideLayout" Target="../slideLayouts/slideLayout115.xml"/><Relationship Id="rId5" Type="http://schemas.openxmlformats.org/officeDocument/2006/relationships/slideLayout" Target="../slideLayouts/slideLayout109.xml"/><Relationship Id="rId10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108.xml"/><Relationship Id="rId9" Type="http://schemas.openxmlformats.org/officeDocument/2006/relationships/slideLayout" Target="../slideLayouts/slideLayout113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4.xml"/><Relationship Id="rId3" Type="http://schemas.openxmlformats.org/officeDocument/2006/relationships/slideLayout" Target="../slideLayouts/slideLayout119.xml"/><Relationship Id="rId7" Type="http://schemas.openxmlformats.org/officeDocument/2006/relationships/slideLayout" Target="../slideLayouts/slideLayout123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8.xml"/><Relationship Id="rId1" Type="http://schemas.openxmlformats.org/officeDocument/2006/relationships/slideLayout" Target="../slideLayouts/slideLayout117.xml"/><Relationship Id="rId6" Type="http://schemas.openxmlformats.org/officeDocument/2006/relationships/slideLayout" Target="../slideLayouts/slideLayout122.xml"/><Relationship Id="rId11" Type="http://schemas.openxmlformats.org/officeDocument/2006/relationships/slideLayout" Target="../slideLayouts/slideLayout127.xml"/><Relationship Id="rId5" Type="http://schemas.openxmlformats.org/officeDocument/2006/relationships/slideLayout" Target="../slideLayouts/slideLayout121.xml"/><Relationship Id="rId10" Type="http://schemas.openxmlformats.org/officeDocument/2006/relationships/slideLayout" Target="../slideLayouts/slideLayout126.xml"/><Relationship Id="rId4" Type="http://schemas.openxmlformats.org/officeDocument/2006/relationships/slideLayout" Target="../slideLayouts/slideLayout120.xml"/><Relationship Id="rId9" Type="http://schemas.openxmlformats.org/officeDocument/2006/relationships/slideLayout" Target="../slideLayouts/slideLayout12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9.xml"/><Relationship Id="rId3" Type="http://schemas.openxmlformats.org/officeDocument/2006/relationships/slideLayout" Target="../slideLayouts/slideLayout84.xml"/><Relationship Id="rId7" Type="http://schemas.openxmlformats.org/officeDocument/2006/relationships/slideLayout" Target="../slideLayouts/slideLayout88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3.xml"/><Relationship Id="rId1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7.xml"/><Relationship Id="rId11" Type="http://schemas.openxmlformats.org/officeDocument/2006/relationships/slideLayout" Target="../slideLayouts/slideLayout92.xml"/><Relationship Id="rId5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91.xml"/><Relationship Id="rId4" Type="http://schemas.openxmlformats.org/officeDocument/2006/relationships/slideLayout" Target="../slideLayouts/slideLayout85.xml"/><Relationship Id="rId9" Type="http://schemas.openxmlformats.org/officeDocument/2006/relationships/slideLayout" Target="../slideLayouts/slideLayout90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0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5.xml"/><Relationship Id="rId7" Type="http://schemas.openxmlformats.org/officeDocument/2006/relationships/slideLayout" Target="../slideLayouts/slideLayout99.xml"/><Relationship Id="rId12" Type="http://schemas.openxmlformats.org/officeDocument/2006/relationships/slideLayout" Target="../slideLayouts/slideLayout104.xml"/><Relationship Id="rId2" Type="http://schemas.openxmlformats.org/officeDocument/2006/relationships/slideLayout" Target="../slideLayouts/slideLayout94.xml"/><Relationship Id="rId1" Type="http://schemas.openxmlformats.org/officeDocument/2006/relationships/slideLayout" Target="../slideLayouts/slideLayout93.xml"/><Relationship Id="rId6" Type="http://schemas.openxmlformats.org/officeDocument/2006/relationships/slideLayout" Target="../slideLayouts/slideLayout98.xml"/><Relationship Id="rId11" Type="http://schemas.openxmlformats.org/officeDocument/2006/relationships/slideLayout" Target="../slideLayouts/slideLayout103.xml"/><Relationship Id="rId5" Type="http://schemas.openxmlformats.org/officeDocument/2006/relationships/slideLayout" Target="../slideLayouts/slideLayout97.xml"/><Relationship Id="rId10" Type="http://schemas.openxmlformats.org/officeDocument/2006/relationships/slideLayout" Target="../slideLayouts/slideLayout102.xml"/><Relationship Id="rId4" Type="http://schemas.openxmlformats.org/officeDocument/2006/relationships/slideLayout" Target="../slideLayouts/slideLayout96.xml"/><Relationship Id="rId9" Type="http://schemas.openxmlformats.org/officeDocument/2006/relationships/slideLayout" Target="../slideLayouts/slideLayout10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9475" y="6532563"/>
            <a:ext cx="19145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latin typeface="+mj-lt"/>
              </a:defRPr>
            </a:lvl1pPr>
          </a:lstStyle>
          <a:p>
            <a:pPr>
              <a:defRPr/>
            </a:pPr>
            <a:fld id="{201ABC54-CAC7-4CF6-80BB-EE1D2D453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6" name="Rectangle 12"/>
          <p:cNvSpPr>
            <a:spLocks noChangeArrowheads="1"/>
          </p:cNvSpPr>
          <p:nvPr userDrawn="1"/>
        </p:nvSpPr>
        <p:spPr bwMode="auto">
          <a:xfrm>
            <a:off x="225631" y="311418"/>
            <a:ext cx="8645236" cy="110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defTabSz="762000" eaLnBrk="0" hangingPunct="0">
              <a:tabLst>
                <a:tab pos="1828800" algn="l"/>
              </a:tabLst>
            </a:pPr>
            <a:r>
              <a:rPr lang="en-US" sz="2200" b="1" i="1" dirty="0">
                <a:solidFill>
                  <a:schemeClr val="tx2"/>
                </a:solidFill>
              </a:rPr>
              <a:t>US EPA		</a:t>
            </a:r>
          </a:p>
          <a:p>
            <a:pPr defTabSz="762000" eaLnBrk="0" hangingPunct="0">
              <a:tabLst>
                <a:tab pos="1828800" algn="l"/>
              </a:tabLst>
            </a:pPr>
            <a:r>
              <a:rPr lang="en-US" sz="2200" b="1" i="1" dirty="0" smtClean="0">
                <a:solidFill>
                  <a:schemeClr val="tx2"/>
                </a:solidFill>
              </a:rPr>
              <a:t>Gasoline Engine Compliance </a:t>
            </a:r>
            <a:r>
              <a:rPr lang="en-US" sz="2200" b="1" i="1" baseline="0" dirty="0" smtClean="0">
                <a:solidFill>
                  <a:schemeClr val="tx2"/>
                </a:solidFill>
              </a:rPr>
              <a:t> Center</a:t>
            </a:r>
          </a:p>
          <a:p>
            <a:pPr defTabSz="762000" eaLnBrk="0" hangingPunct="0">
              <a:tabLst>
                <a:tab pos="1828800" algn="l"/>
              </a:tabLst>
            </a:pPr>
            <a:r>
              <a:rPr lang="en-US" sz="2200" b="1" i="1" dirty="0" smtClean="0">
                <a:solidFill>
                  <a:schemeClr val="tx2"/>
                </a:solidFill>
              </a:rPr>
              <a:t>February 11, 2015</a:t>
            </a:r>
            <a:r>
              <a:rPr lang="en-US" sz="1400" i="1" dirty="0">
                <a:solidFill>
                  <a:schemeClr val="tx2"/>
                </a:solidFill>
              </a:rPr>
              <a:t>					</a:t>
            </a:r>
            <a:endParaRPr lang="en-US" sz="1400" b="0" i="1" dirty="0">
              <a:solidFill>
                <a:schemeClr val="tx2"/>
              </a:solidFill>
            </a:endParaRPr>
          </a:p>
        </p:txBody>
      </p:sp>
      <p:pic>
        <p:nvPicPr>
          <p:cNvPr id="2" name="Picture 14" descr="seal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290457" y="154379"/>
            <a:ext cx="1502913" cy="149809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</p:pic>
      <p:sp>
        <p:nvSpPr>
          <p:cNvPr id="1037" name="Line 13"/>
          <p:cNvSpPr>
            <a:spLocks noChangeShapeType="1"/>
          </p:cNvSpPr>
          <p:nvPr userDrawn="1"/>
        </p:nvSpPr>
        <p:spPr bwMode="auto">
          <a:xfrm>
            <a:off x="347538" y="1657659"/>
            <a:ext cx="8547079" cy="16762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773" r:id="rId3"/>
    <p:sldLayoutId id="2147483686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  <p:sldLayoutId id="2147483649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CFB77-3098-4C4D-9333-2AB80E94A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9D531-0292-49F5-A303-BCD95D9B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72098-D487-4D1D-8E93-3736E637C7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E7570-DEDD-44A9-A1AD-CCA01ED41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AE123-D391-4530-9CEC-A28DA7C64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CAAD8-B837-4D7A-854E-A63F89E1D4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7CF6F-EBF6-4FA5-A9B9-D36E7C8FA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EFDCC-4D81-4518-A6D1-28873EBA1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62426-9CFC-40AE-9F43-010FBA8B87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842C4-C205-4C47-ADD3-5143C0FA1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pa.gov/otaq/marinesi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7229475" y="6532563"/>
            <a:ext cx="1914525" cy="3254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720A8A6D-1CF3-4AAA-B81C-956C491ED3C8}" type="slidenum">
              <a:rPr lang="en-US" sz="1400" b="0">
                <a:latin typeface="+mj-lt"/>
              </a:rPr>
              <a:pPr algn="r" eaLnBrk="0" hangingPunct="0">
                <a:defRPr/>
              </a:pPr>
              <a:t>1</a:t>
            </a:fld>
            <a:endParaRPr lang="en-US" sz="1400" b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7522" y="2731324"/>
            <a:ext cx="7481455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NMMA-EMD Meeting</a:t>
            </a:r>
          </a:p>
          <a:p>
            <a:pPr algn="ctr"/>
            <a:r>
              <a:rPr lang="en-US" sz="3200" dirty="0" smtClean="0"/>
              <a:t>Miami International Boat Show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EPA Certification/Compliance </a:t>
            </a:r>
          </a:p>
          <a:p>
            <a:pPr algn="ctr"/>
            <a:endParaRPr lang="en-US" sz="4000" dirty="0" smtClean="0"/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February 11, 2015</a:t>
            </a:r>
          </a:p>
          <a:p>
            <a:pPr algn="ctr"/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ECD906-FD74-4A56-A94D-E19F0834EC4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7229475" y="6532563"/>
            <a:ext cx="1914525" cy="3254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720A8A6D-1CF3-4AAA-B81C-956C491ED3C8}" type="slidenum">
              <a:rPr lang="en-US" sz="1400" b="0">
                <a:latin typeface="+mj-lt"/>
              </a:rPr>
              <a:pPr algn="r" eaLnBrk="0" hangingPunct="0">
                <a:defRPr/>
              </a:pPr>
              <a:t>10</a:t>
            </a:fld>
            <a:endParaRPr lang="en-US" sz="1400" b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ECD906-FD74-4A56-A94D-E19F0834EC4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Content Placeholder 4"/>
          <p:cNvSpPr>
            <a:spLocks noGrp="1"/>
          </p:cNvSpPr>
          <p:nvPr>
            <p:ph idx="4294967295"/>
          </p:nvPr>
        </p:nvSpPr>
        <p:spPr>
          <a:xfrm>
            <a:off x="380010" y="1840675"/>
            <a:ext cx="8230590" cy="4636325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sz="3300" b="1" u="sng" dirty="0" smtClean="0"/>
              <a:t>Selective Enforcement Audit (SEA)</a:t>
            </a:r>
          </a:p>
          <a:p>
            <a:pPr algn="ctr">
              <a:buNone/>
            </a:pPr>
            <a:r>
              <a:rPr lang="en-US" sz="2400" b="1" dirty="0" smtClean="0"/>
              <a:t> (40 CFR 1068, Subpart E)</a:t>
            </a:r>
          </a:p>
          <a:p>
            <a:pPr>
              <a:buNone/>
            </a:pPr>
            <a:endParaRPr lang="en-US" sz="2900" b="1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EPA issues a test order to manufacturer.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Manufacturer tests production engines.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EPA may be present for engine selection and testing.</a:t>
            </a:r>
          </a:p>
          <a:p>
            <a:pPr lvl="2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Number of engines passing/failing determines if a family passes or not.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Engine certificate is suspended if family fails the SEA.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7229475" y="6532563"/>
            <a:ext cx="1914525" cy="3254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720A8A6D-1CF3-4AAA-B81C-956C491ED3C8}" type="slidenum">
              <a:rPr lang="en-US" sz="1400" b="0">
                <a:latin typeface="+mj-lt"/>
              </a:rPr>
              <a:pPr algn="r" eaLnBrk="0" hangingPunct="0">
                <a:defRPr/>
              </a:pPr>
              <a:t>11</a:t>
            </a:fld>
            <a:endParaRPr lang="en-US" sz="1400" b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3757" y="1781299"/>
            <a:ext cx="8526482" cy="4869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smtClean="0"/>
              <a:t>In-Use Test Orders for Marine SI Engines (1045.405)</a:t>
            </a:r>
          </a:p>
          <a:p>
            <a:endParaRPr lang="en-US" b="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b="0" dirty="0" smtClean="0"/>
              <a:t>Applies only to outboard (OB) and Personal Watercraft (PWC), does not apply to stern-drive/inboard engines (SD/I).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b="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b="0" dirty="0" smtClean="0"/>
              <a:t>EPA may select up to 25% of a manufacturer’s families in a given MY.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b="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b="0" dirty="0" smtClean="0"/>
              <a:t>If we receive your application by December 31, we will notify you by February 28 if your family(s) has/have been selected.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b="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b="0" dirty="0" smtClean="0"/>
              <a:t>If we receive an application after December 31 you must conduct in-use testing of that family (unless waived for SVM ,or recent IU testing)</a:t>
            </a:r>
          </a:p>
          <a:p>
            <a:pPr marL="285750" indent="-285750">
              <a:buFont typeface="Arial" pitchFamily="34" charset="0"/>
              <a:buChar char="•"/>
            </a:pPr>
            <a:endParaRPr lang="en-US" b="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b="0" dirty="0" smtClean="0"/>
              <a:t>Test Plan is due by February 28 the following year, or within six months after we approve the application, for applications received after Dec 31.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b="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b="0" dirty="0" smtClean="0"/>
              <a:t>Testing must be completed 36 months after receiving the EPA TO.  Use EPA reporting template.</a:t>
            </a:r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ECD906-FD74-4A56-A94D-E19F0834EC4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7229475" y="6532563"/>
            <a:ext cx="1914525" cy="3254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720A8A6D-1CF3-4AAA-B81C-956C491ED3C8}" type="slidenum">
              <a:rPr lang="en-US" sz="1400" b="0">
                <a:latin typeface="+mj-lt"/>
              </a:rPr>
              <a:pPr algn="r" eaLnBrk="0" hangingPunct="0">
                <a:defRPr/>
              </a:pPr>
              <a:t>12</a:t>
            </a:fld>
            <a:endParaRPr lang="en-US" sz="1400" b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1896" y="3384467"/>
            <a:ext cx="74814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Outreach/Compliance Assistance</a:t>
            </a:r>
            <a:endParaRPr lang="en-US" sz="2400" dirty="0" smtClean="0"/>
          </a:p>
          <a:p>
            <a:pPr algn="ctr"/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ECD906-FD74-4A56-A94D-E19F0834EC4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7229475" y="6532563"/>
            <a:ext cx="1914525" cy="3254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720A8A6D-1CF3-4AAA-B81C-956C491ED3C8}" type="slidenum">
              <a:rPr lang="en-US" sz="1400" b="0">
                <a:latin typeface="+mj-lt"/>
              </a:rPr>
              <a:pPr algn="r" eaLnBrk="0" hangingPunct="0">
                <a:defRPr/>
              </a:pPr>
              <a:t>13</a:t>
            </a:fld>
            <a:endParaRPr lang="en-US" sz="1400" b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3137" y="1735302"/>
            <a:ext cx="8176161" cy="651638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GECC Outreach/Compliance Assistance</a:t>
            </a:r>
            <a:endParaRPr kumimoji="0" lang="en-US" sz="320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69075" y="2332037"/>
            <a:ext cx="8229600" cy="4525963"/>
          </a:xfrm>
        </p:spPr>
        <p:txBody>
          <a:bodyPr>
            <a:normAutofit/>
          </a:bodyPr>
          <a:lstStyle/>
          <a:p>
            <a:r>
              <a:rPr lang="en-US" sz="2200" dirty="0" smtClean="0"/>
              <a:t>Compliance Assistance</a:t>
            </a:r>
          </a:p>
          <a:p>
            <a:pPr lvl="1"/>
            <a:r>
              <a:rPr lang="en-US" sz="2200" dirty="0" smtClean="0"/>
              <a:t>Instructional Videos </a:t>
            </a:r>
          </a:p>
          <a:p>
            <a:pPr lvl="2"/>
            <a:r>
              <a:rPr lang="en-US" sz="2200" dirty="0" smtClean="0"/>
              <a:t>Diurnal requirements for vessel manufacturers (boat builders and component manufacturers)</a:t>
            </a:r>
          </a:p>
          <a:p>
            <a:pPr lvl="2"/>
            <a:r>
              <a:rPr lang="en-US" sz="2200" dirty="0" smtClean="0"/>
              <a:t>How to certify diurnal fuel systems</a:t>
            </a:r>
          </a:p>
          <a:p>
            <a:pPr lvl="1"/>
            <a:r>
              <a:rPr lang="en-US" sz="2200" dirty="0" smtClean="0"/>
              <a:t>Gasoline Boats and Personal Watercraft website:</a:t>
            </a:r>
          </a:p>
          <a:p>
            <a:pPr lvl="1"/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www.epa.gov/otaq/marinesi.htm</a:t>
            </a:r>
            <a:endParaRPr lang="en-US" sz="2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sz="2200" dirty="0" smtClean="0"/>
              <a:t>Guidance Letters</a:t>
            </a:r>
          </a:p>
          <a:p>
            <a:r>
              <a:rPr lang="en-US" sz="2200" dirty="0" smtClean="0"/>
              <a:t>Stakeholder Outreach</a:t>
            </a:r>
          </a:p>
          <a:p>
            <a:pPr lvl="1"/>
            <a:r>
              <a:rPr lang="en-US" sz="2200" dirty="0" smtClean="0"/>
              <a:t>Seeking ways to better address compliance concerns of the marine manufacturers and boat builder community</a:t>
            </a: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sz="2400" dirty="0" smtClean="0"/>
          </a:p>
          <a:p>
            <a:pPr lvl="1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ECD906-FD74-4A56-A94D-E19F0834EC4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7229475" y="6532563"/>
            <a:ext cx="1914525" cy="3254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720A8A6D-1CF3-4AAA-B81C-956C491ED3C8}" type="slidenum">
              <a:rPr lang="en-US" sz="1400" b="0">
                <a:latin typeface="+mj-lt"/>
              </a:rPr>
              <a:pPr algn="r" eaLnBrk="0" hangingPunct="0">
                <a:defRPr/>
              </a:pPr>
              <a:t>14</a:t>
            </a:fld>
            <a:endParaRPr lang="en-US" sz="1400" b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0639" y="1840675"/>
            <a:ext cx="760020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/>
              <a:t>Guidance Documents Planned for 2015 for Marine SI</a:t>
            </a:r>
          </a:p>
          <a:p>
            <a:pPr algn="ctr"/>
            <a:endParaRPr lang="en-US" sz="2800" u="sng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b="0" dirty="0" smtClean="0"/>
              <a:t>Revision of Assigned Deterioration factors (DF’s) for 2016-2017 Model Year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b="0" dirty="0" smtClean="0"/>
              <a:t>Existing recent DF data is analyzed, sorted by technology type (service class, cycle type, </a:t>
            </a:r>
            <a:r>
              <a:rPr lang="en-US" sz="2400" b="0" dirty="0" err="1" smtClean="0"/>
              <a:t>aftertreatment</a:t>
            </a:r>
            <a:r>
              <a:rPr lang="en-US" sz="2400" b="0" smtClean="0"/>
              <a:t>) </a:t>
            </a:r>
            <a:endParaRPr lang="en-US" sz="2400" b="0" dirty="0" smtClean="0">
              <a:solidFill>
                <a:srgbClr val="FF0000"/>
              </a:solidFill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b="0" dirty="0" smtClean="0"/>
              <a:t>EPA plans to offer the industry an opportunity to review the assigned DF’s prior to finalizing the guidance.</a:t>
            </a:r>
          </a:p>
          <a:p>
            <a:pPr marL="914400" lvl="1" indent="-457200">
              <a:buFont typeface="+mj-lt"/>
              <a:buAutoNum type="arabicPeriod"/>
            </a:pPr>
            <a:endParaRPr lang="en-US" sz="2400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b="0" dirty="0" smtClean="0"/>
              <a:t>Guidance on engine mapping and duty cycle generation using the provisions of 40 CFR 1045 and 40 CFR 1065.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ECD906-FD74-4A56-A94D-E19F0834EC4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7229475" y="6532563"/>
            <a:ext cx="1914525" cy="3254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720A8A6D-1CF3-4AAA-B81C-956C491ED3C8}" type="slidenum">
              <a:rPr lang="en-US" sz="1400" b="0">
                <a:latin typeface="+mj-lt"/>
              </a:rPr>
              <a:pPr algn="r" eaLnBrk="0" hangingPunct="0">
                <a:defRPr/>
              </a:pPr>
              <a:t>15</a:t>
            </a:fld>
            <a:endParaRPr lang="en-US" sz="1400" b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5023" y="3253838"/>
            <a:ext cx="70420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Upcoming </a:t>
            </a:r>
          </a:p>
          <a:p>
            <a:pPr algn="ctr"/>
            <a:r>
              <a:rPr lang="en-US" sz="4800" dirty="0" smtClean="0"/>
              <a:t>Items</a:t>
            </a:r>
            <a:endParaRPr lang="en-US" sz="4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ECD906-FD74-4A56-A94D-E19F0834EC4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7229475" y="6532563"/>
            <a:ext cx="1914525" cy="3254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720A8A6D-1CF3-4AAA-B81C-956C491ED3C8}" type="slidenum">
              <a:rPr lang="en-US" sz="1400" b="0">
                <a:latin typeface="+mj-lt"/>
              </a:rPr>
              <a:pPr algn="r" eaLnBrk="0" hangingPunct="0">
                <a:defRPr/>
              </a:pPr>
              <a:t>16</a:t>
            </a:fld>
            <a:endParaRPr lang="en-US" sz="1400" b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66898" y="1674421"/>
            <a:ext cx="7042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/>
              <a:t>California E10 Fuel </a:t>
            </a:r>
            <a:r>
              <a:rPr lang="en-US" sz="2800" u="sng" smtClean="0"/>
              <a:t>in 2020</a:t>
            </a:r>
            <a:endParaRPr lang="en-US" sz="2800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ECD906-FD74-4A56-A94D-E19F0834EC4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1887" y="2256312"/>
            <a:ext cx="82889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buFont typeface="Arial" pitchFamily="34" charset="0"/>
              <a:buChar char="•"/>
            </a:pPr>
            <a:r>
              <a:rPr lang="en-US" b="0" dirty="0" smtClean="0"/>
              <a:t>40 CFR 1045.501(c)</a:t>
            </a:r>
            <a:r>
              <a:rPr lang="en-US" b="0" i="1" dirty="0" smtClean="0"/>
              <a:t> Fuels.</a:t>
            </a:r>
            <a:r>
              <a:rPr lang="en-US" b="0" dirty="0" smtClean="0"/>
              <a:t> Use the fuels and lubricants specified in 40 CFR part 1065, subpart H, for all the testing we require in this part…</a:t>
            </a:r>
          </a:p>
          <a:p>
            <a:pPr marL="225425" indent="-225425">
              <a:buFont typeface="Arial" pitchFamily="34" charset="0"/>
              <a:buChar char="•"/>
            </a:pPr>
            <a:endParaRPr lang="en-US" b="0" dirty="0" smtClean="0"/>
          </a:p>
          <a:p>
            <a:pPr marL="225425" indent="-225425">
              <a:buFont typeface="Arial" pitchFamily="34" charset="0"/>
              <a:buChar char="•"/>
            </a:pPr>
            <a:r>
              <a:rPr lang="en-US" b="0" dirty="0" smtClean="0"/>
              <a:t>40 CFR 1045.501(c)(1) currently allows the option of  certifying with a 90% blend of certification gasoline/ethanol (Specifications in 40 CFR 1065.710.)</a:t>
            </a:r>
          </a:p>
          <a:p>
            <a:pPr marL="225425" indent="-225425">
              <a:buFont typeface="Arial" pitchFamily="34" charset="0"/>
              <a:buChar char="•"/>
            </a:pPr>
            <a:endParaRPr lang="en-US" b="0" dirty="0" smtClean="0"/>
          </a:p>
          <a:p>
            <a:pPr marL="225425" indent="-225425">
              <a:buFont typeface="Arial" pitchFamily="34" charset="0"/>
              <a:buChar char="•"/>
            </a:pPr>
            <a:r>
              <a:rPr lang="en-US" b="0" dirty="0" smtClean="0"/>
              <a:t>Additionally, from 40 CFR part 1065, subpart H…</a:t>
            </a:r>
          </a:p>
          <a:p>
            <a:pPr marL="225425" indent="-225425">
              <a:buFont typeface="Arial" pitchFamily="34" charset="0"/>
              <a:buChar char="•"/>
            </a:pPr>
            <a:endParaRPr lang="en-US" b="0" dirty="0" smtClean="0"/>
          </a:p>
          <a:p>
            <a:pPr marL="225425" indent="-225425">
              <a:buFont typeface="Arial" pitchFamily="34" charset="0"/>
              <a:buChar char="•"/>
            </a:pPr>
            <a:r>
              <a:rPr lang="en-US" b="0" dirty="0" smtClean="0"/>
              <a:t>40 CFR 1065.701(b)  </a:t>
            </a:r>
            <a:r>
              <a:rPr lang="en-US" b="0" i="1" dirty="0" smtClean="0"/>
              <a:t>Fuels meeting alternate specifications.</a:t>
            </a:r>
            <a:r>
              <a:rPr lang="en-US" b="0" dirty="0" smtClean="0"/>
              <a:t> We may allow you to use a different test fuel (such as California Phase 2 gasoline) </a:t>
            </a:r>
            <a:r>
              <a:rPr lang="en-US" b="0" u="sng" dirty="0" smtClean="0"/>
              <a:t>if it does not affect your ability to show that your engines would comply</a:t>
            </a:r>
            <a:r>
              <a:rPr lang="en-US" b="0" dirty="0" smtClean="0"/>
              <a:t> with all applicable emission standards using the fuel specified in this subpart. (</a:t>
            </a:r>
            <a:r>
              <a:rPr lang="en-US" b="0" i="1" dirty="0" smtClean="0"/>
              <a:t>Note, EPA must approve this request</a:t>
            </a:r>
            <a:r>
              <a:rPr lang="en-US" b="0" dirty="0" smtClean="0"/>
              <a:t>)</a:t>
            </a:r>
          </a:p>
          <a:p>
            <a:pPr marL="225425" indent="-225425">
              <a:buFont typeface="Arial" pitchFamily="34" charset="0"/>
              <a:buChar char="•"/>
            </a:pPr>
            <a:endParaRPr lang="en-US" dirty="0" smtClean="0"/>
          </a:p>
          <a:p>
            <a:pPr marL="225425" indent="-225425">
              <a:buFont typeface="Arial" pitchFamily="34" charset="0"/>
              <a:buChar char="•"/>
            </a:pPr>
            <a:r>
              <a:rPr lang="en-US" b="0" dirty="0" smtClean="0"/>
              <a:t>40 CFR 1045.501(c)(1) …</a:t>
            </a:r>
            <a:r>
              <a:rPr lang="en-US" dirty="0" smtClean="0"/>
              <a:t> I</a:t>
            </a:r>
            <a:r>
              <a:rPr lang="en-US" b="0" dirty="0" smtClean="0"/>
              <a:t>f you use the blended fuel for certifying a given engine family, we may use the blended fuel or the specified gasoline test fuel with that engine family.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7229475" y="6532563"/>
            <a:ext cx="1914525" cy="3254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720A8A6D-1CF3-4AAA-B81C-956C491ED3C8}" type="slidenum">
              <a:rPr lang="en-US" sz="1400" b="0">
                <a:latin typeface="+mj-lt"/>
              </a:rPr>
              <a:pPr algn="r" eaLnBrk="0" hangingPunct="0">
                <a:defRPr/>
              </a:pPr>
              <a:t>17</a:t>
            </a:fld>
            <a:endParaRPr lang="en-US" sz="1400" b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8774" y="1638795"/>
            <a:ext cx="7042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/>
              <a:t>Technical Amendments</a:t>
            </a:r>
            <a:endParaRPr lang="en-US" sz="2800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ECD906-FD74-4A56-A94D-E19F0834EC4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63138" y="2410691"/>
            <a:ext cx="782583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buFont typeface="Arial" pitchFamily="34" charset="0"/>
              <a:buChar char="•"/>
            </a:pPr>
            <a:r>
              <a:rPr lang="en-US" dirty="0" smtClean="0"/>
              <a:t>Direct Final Rule (DFR) was signed on February 2, 2015</a:t>
            </a:r>
          </a:p>
          <a:p>
            <a:pPr marL="225425" indent="-225425">
              <a:buFont typeface="Arial" pitchFamily="34" charset="0"/>
              <a:buChar char="•"/>
            </a:pPr>
            <a:endParaRPr lang="en-US" dirty="0" smtClean="0"/>
          </a:p>
          <a:p>
            <a:pPr marL="225425" indent="-225425">
              <a:buFont typeface="Arial" pitchFamily="34" charset="0"/>
              <a:buChar char="•"/>
            </a:pPr>
            <a:r>
              <a:rPr lang="en-US" dirty="0" smtClean="0"/>
              <a:t>Publication in the Federal Register should occur in late February or early March</a:t>
            </a:r>
          </a:p>
          <a:p>
            <a:pPr marL="225425" indent="-225425">
              <a:buFont typeface="Arial" pitchFamily="34" charset="0"/>
              <a:buChar char="•"/>
            </a:pPr>
            <a:endParaRPr lang="en-US" dirty="0" smtClean="0"/>
          </a:p>
          <a:p>
            <a:pPr marL="225425" indent="-225425">
              <a:buFont typeface="Arial" pitchFamily="34" charset="0"/>
              <a:buChar char="•"/>
            </a:pPr>
            <a:r>
              <a:rPr lang="en-US" dirty="0" smtClean="0"/>
              <a:t>DFR includes changes to 40 CFR 1060.515 (Evaporative Emissions)</a:t>
            </a:r>
          </a:p>
          <a:p>
            <a:pPr marL="225425" indent="-225425">
              <a:buFont typeface="Arial" pitchFamily="34" charset="0"/>
              <a:buChar char="•"/>
            </a:pPr>
            <a:endParaRPr lang="en-US" dirty="0" smtClean="0"/>
          </a:p>
          <a:p>
            <a:pPr marL="225425" indent="-225425">
              <a:buFont typeface="Arial" pitchFamily="34" charset="0"/>
              <a:buChar char="•"/>
            </a:pPr>
            <a:r>
              <a:rPr lang="en-US" dirty="0" smtClean="0"/>
              <a:t>Part 1060 changes simplify the test procedure for narrow I.D. fuel lines (&lt; 5 mm); DFR references new SAE procedure designed to eliminate variability due to bubble entrainment in smallest fuel lines.</a:t>
            </a:r>
          </a:p>
          <a:p>
            <a:pPr marL="225425" indent="-225425">
              <a:buFont typeface="Arial" pitchFamily="34" charset="0"/>
              <a:buChar char="•"/>
            </a:pPr>
            <a:endParaRPr lang="en-US" dirty="0" smtClean="0"/>
          </a:p>
          <a:p>
            <a:pPr marL="225425" indent="-225425">
              <a:buFont typeface="Arial" pitchFamily="34" charset="0"/>
              <a:buChar char="•"/>
            </a:pPr>
            <a:r>
              <a:rPr lang="en-US" dirty="0" smtClean="0"/>
              <a:t>Primarily affects Small Handheld SI Engines, unlikely to affect Marine SI evaporative emission certification. </a:t>
            </a:r>
          </a:p>
          <a:p>
            <a:pPr marL="225425" indent="-225425"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7229475" y="6532563"/>
            <a:ext cx="1914525" cy="3254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720A8A6D-1CF3-4AAA-B81C-956C491ED3C8}" type="slidenum">
              <a:rPr lang="en-US" sz="1400" b="0">
                <a:latin typeface="+mj-lt"/>
              </a:rPr>
              <a:pPr algn="r" eaLnBrk="0" hangingPunct="0">
                <a:defRPr/>
              </a:pPr>
              <a:t>18</a:t>
            </a:fld>
            <a:endParaRPr lang="en-US" sz="1400" b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0010" y="1698171"/>
            <a:ext cx="855023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Confidential Business Information</a:t>
            </a:r>
          </a:p>
          <a:p>
            <a:pPr algn="ctr"/>
            <a:endParaRPr lang="en-US" sz="2000" dirty="0" smtClean="0"/>
          </a:p>
          <a:p>
            <a:pPr marL="225425" indent="-225425">
              <a:buFont typeface="Arial" pitchFamily="34" charset="0"/>
              <a:buChar char="•"/>
            </a:pPr>
            <a:r>
              <a:rPr lang="en-US" sz="2000" b="0" dirty="0" smtClean="0"/>
              <a:t>EPA’s Office of General Counsel (OGC) has made a class determination on the confidentiality status of certification data: </a:t>
            </a:r>
            <a:r>
              <a:rPr lang="en-US" sz="2000" b="0" dirty="0" smtClean="0">
                <a:solidFill>
                  <a:srgbClr val="0070C0"/>
                </a:solidFill>
              </a:rPr>
              <a:t>(http://www.epa.gov/ogc/documents/1-13.pdf )</a:t>
            </a:r>
          </a:p>
          <a:p>
            <a:pPr marL="225425" indent="-225425">
              <a:buFont typeface="Arial" pitchFamily="34" charset="0"/>
              <a:buChar char="•"/>
            </a:pPr>
            <a:endParaRPr lang="en-US" sz="2000" b="0" dirty="0" smtClean="0"/>
          </a:p>
          <a:p>
            <a:pPr marL="225425" indent="-225425">
              <a:buFont typeface="Arial" pitchFamily="34" charset="0"/>
              <a:buChar char="•"/>
            </a:pPr>
            <a:r>
              <a:rPr lang="en-US" sz="2000" b="0" dirty="0" smtClean="0"/>
              <a:t>A similar evaluation of compliance data (post-certification information such as production volume/ ABT credits)  is currently being reviewed.  </a:t>
            </a:r>
          </a:p>
          <a:p>
            <a:pPr marL="225425" indent="-225425">
              <a:buFont typeface="Arial" pitchFamily="34" charset="0"/>
              <a:buChar char="•"/>
            </a:pPr>
            <a:endParaRPr lang="en-US" sz="2000" b="0" dirty="0" smtClean="0"/>
          </a:p>
          <a:p>
            <a:pPr marL="225425" indent="-225425">
              <a:buFont typeface="Arial" pitchFamily="34" charset="0"/>
              <a:buChar char="•"/>
            </a:pPr>
            <a:r>
              <a:rPr lang="en-US" sz="2000" b="0" dirty="0" smtClean="0"/>
              <a:t>Certification Division continues to work with OGC on responses to the comments (including NMMA’s comments)</a:t>
            </a:r>
          </a:p>
          <a:p>
            <a:pPr marL="225425" indent="-225425">
              <a:buFont typeface="Arial" pitchFamily="34" charset="0"/>
              <a:buChar char="•"/>
            </a:pPr>
            <a:endParaRPr lang="en-US" sz="2000" b="0" dirty="0" smtClean="0"/>
          </a:p>
          <a:p>
            <a:pPr marL="225425" indent="-225425">
              <a:buFont typeface="Arial" pitchFamily="34" charset="0"/>
              <a:buChar char="•"/>
            </a:pPr>
            <a:r>
              <a:rPr lang="en-US" sz="2000" b="0" dirty="0" smtClean="0"/>
              <a:t>EPA intends to meet with stakeholders before  a final determination is made.</a:t>
            </a:r>
          </a:p>
          <a:p>
            <a:pPr marL="225425" indent="-225425">
              <a:buFont typeface="Arial" pitchFamily="34" charset="0"/>
              <a:buChar char="•"/>
            </a:pPr>
            <a:endParaRPr lang="en-US" sz="2000" b="0" dirty="0" smtClean="0"/>
          </a:p>
          <a:p>
            <a:pPr marL="225425" indent="-225425">
              <a:buFont typeface="Arial" pitchFamily="34" charset="0"/>
              <a:buChar char="•"/>
            </a:pPr>
            <a:r>
              <a:rPr lang="en-US" sz="2000" b="0" dirty="0" smtClean="0"/>
              <a:t>Questions should be directed to Holly Pugliese (</a:t>
            </a:r>
            <a:r>
              <a:rPr lang="en-US" sz="2000" b="0" dirty="0" smtClean="0">
                <a:solidFill>
                  <a:srgbClr val="0070C0"/>
                </a:solidFill>
              </a:rPr>
              <a:t>pugliese.holly@epa.gov</a:t>
            </a:r>
            <a:r>
              <a:rPr lang="en-US" sz="2000" b="0" dirty="0" smtClean="0"/>
              <a:t>)</a:t>
            </a:r>
            <a:endParaRPr lang="en-US" sz="2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ECD906-FD74-4A56-A94D-E19F0834EC4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7229475" y="6532563"/>
            <a:ext cx="1914525" cy="3254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720A8A6D-1CF3-4AAA-B81C-956C491ED3C8}" type="slidenum">
              <a:rPr lang="en-US" sz="1400" b="0">
                <a:latin typeface="+mj-lt"/>
              </a:rPr>
              <a:pPr algn="r" eaLnBrk="0" hangingPunct="0">
                <a:defRPr/>
              </a:pPr>
              <a:t>2</a:t>
            </a:fld>
            <a:endParaRPr lang="en-US" sz="1400" b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1886" y="1959430"/>
            <a:ext cx="7897091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u="sng" dirty="0" smtClean="0"/>
              <a:t>Outline</a:t>
            </a:r>
          </a:p>
          <a:p>
            <a:endParaRPr lang="en-US" sz="3600" dirty="0" smtClean="0"/>
          </a:p>
          <a:p>
            <a:pPr marL="682625" lvl="1" indent="-225425">
              <a:buFont typeface="Arial" pitchFamily="34" charset="0"/>
              <a:buChar char="•"/>
            </a:pPr>
            <a:r>
              <a:rPr lang="en-US" sz="2800" dirty="0" smtClean="0"/>
              <a:t>Overview of GECC</a:t>
            </a:r>
          </a:p>
          <a:p>
            <a:pPr marL="682625" lvl="1" indent="-225425">
              <a:buFont typeface="Arial" pitchFamily="34" charset="0"/>
              <a:buChar char="•"/>
            </a:pPr>
            <a:r>
              <a:rPr lang="en-US" sz="2800" dirty="0" smtClean="0"/>
              <a:t>Compliance Verification Processes</a:t>
            </a:r>
          </a:p>
          <a:p>
            <a:pPr marL="682625" lvl="1" indent="-225425">
              <a:buFont typeface="Arial" pitchFamily="34" charset="0"/>
              <a:buChar char="•"/>
            </a:pPr>
            <a:r>
              <a:rPr lang="en-US" sz="2800" dirty="0" smtClean="0"/>
              <a:t>Outreach/Compliance Assistance</a:t>
            </a:r>
          </a:p>
          <a:p>
            <a:pPr marL="682625" lvl="1" indent="-225425">
              <a:buFont typeface="Arial" pitchFamily="34" charset="0"/>
              <a:buChar char="•"/>
            </a:pPr>
            <a:r>
              <a:rPr lang="en-US" sz="2800" dirty="0" smtClean="0"/>
              <a:t>Upcoming Items</a:t>
            </a:r>
          </a:p>
          <a:p>
            <a:pPr marL="682625" lvl="1" indent="-225425">
              <a:buFont typeface="Arial" pitchFamily="34" charset="0"/>
              <a:buChar char="•"/>
            </a:pPr>
            <a:r>
              <a:rPr lang="en-US" sz="2800" dirty="0" smtClean="0"/>
              <a:t>Confidential Business Information</a:t>
            </a:r>
          </a:p>
          <a:p>
            <a:pPr algn="ctr"/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ECD906-FD74-4A56-A94D-E19F0834EC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7229475" y="6532563"/>
            <a:ext cx="1914525" cy="3254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720A8A6D-1CF3-4AAA-B81C-956C491ED3C8}" type="slidenum">
              <a:rPr lang="en-US" sz="1400" b="0">
                <a:latin typeface="+mj-lt"/>
              </a:rPr>
              <a:pPr algn="r" eaLnBrk="0" hangingPunct="0">
                <a:defRPr/>
              </a:pPr>
              <a:t>3</a:t>
            </a:fld>
            <a:endParaRPr lang="en-US" sz="1400" b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7522" y="2731324"/>
            <a:ext cx="748145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Overview of the </a:t>
            </a:r>
          </a:p>
          <a:p>
            <a:pPr algn="ctr"/>
            <a:r>
              <a:rPr lang="en-US" sz="4000" dirty="0" smtClean="0"/>
              <a:t>Gasoline Engine Compliance Center</a:t>
            </a:r>
            <a:endParaRPr lang="en-US" sz="2400" dirty="0" smtClean="0"/>
          </a:p>
          <a:p>
            <a:pPr algn="ctr"/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ECD906-FD74-4A56-A94D-E19F0834EC4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7229475" y="6532563"/>
            <a:ext cx="1914525" cy="3254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720A8A6D-1CF3-4AAA-B81C-956C491ED3C8}" type="slidenum">
              <a:rPr lang="en-US" sz="1400" b="0">
                <a:latin typeface="+mj-lt"/>
              </a:rPr>
              <a:pPr algn="r" eaLnBrk="0" hangingPunct="0">
                <a:defRPr/>
              </a:pPr>
              <a:t>4</a:t>
            </a:fld>
            <a:endParaRPr lang="en-US" sz="1400" b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ECD906-FD74-4A56-A94D-E19F0834EC4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636" y="1805049"/>
            <a:ext cx="8193975" cy="5052951"/>
          </a:xfrm>
          <a:prstGeom prst="rect">
            <a:avLst/>
          </a:prstGeom>
          <a:noFill/>
          <a:ln w="0" cmpd="thickThin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8" name="Oval 7"/>
          <p:cNvSpPr/>
          <p:nvPr/>
        </p:nvSpPr>
        <p:spPr bwMode="auto">
          <a:xfrm>
            <a:off x="2573228" y="4910447"/>
            <a:ext cx="1873092" cy="477981"/>
          </a:xfrm>
          <a:prstGeom prst="ellipse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65737" y="1698170"/>
            <a:ext cx="4103250" cy="4910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itle 5"/>
          <p:cNvSpPr txBox="1">
            <a:spLocks/>
          </p:cNvSpPr>
          <p:nvPr/>
        </p:nvSpPr>
        <p:spPr>
          <a:xfrm>
            <a:off x="403760" y="1816925"/>
            <a:ext cx="3331029" cy="132607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Gasoline Engine Compliance Center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ABCAE65C-87C3-48A5-AB43-1D12B4CB5845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2971800"/>
          <a:ext cx="3276600" cy="3783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447800"/>
              </a:tblGrid>
              <a:tr h="8164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Industry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2013 MY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Certificates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Large 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Small 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924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Motorcycle/ATV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518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Snowmobile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Evaporative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765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HDGE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Marine 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2,578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Oval 11"/>
          <p:cNvSpPr/>
          <p:nvPr/>
        </p:nvSpPr>
        <p:spPr bwMode="auto">
          <a:xfrm>
            <a:off x="-178130" y="5955475"/>
            <a:ext cx="4267200" cy="533400"/>
          </a:xfrm>
          <a:prstGeom prst="ellipse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4038600" y="5923808"/>
            <a:ext cx="5105400" cy="685800"/>
          </a:xfrm>
          <a:prstGeom prst="ellipse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7229475" y="6532563"/>
            <a:ext cx="1914525" cy="3254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720A8A6D-1CF3-4AAA-B81C-956C491ED3C8}" type="slidenum">
              <a:rPr lang="en-US" sz="1400" b="0">
                <a:latin typeface="+mj-lt"/>
              </a:rPr>
              <a:pPr algn="r" eaLnBrk="0" hangingPunct="0">
                <a:defRPr/>
              </a:pPr>
              <a:t>6</a:t>
            </a:fld>
            <a:endParaRPr lang="en-US" sz="1400" b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8774" y="1638795"/>
            <a:ext cx="7042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/>
              <a:t>Gasoline Engine Compliance Center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4390" y="1933084"/>
            <a:ext cx="8217725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pPr marL="119063" indent="-119063">
              <a:buFont typeface="Arial" pitchFamily="34" charset="0"/>
              <a:buChar char="•"/>
            </a:pPr>
            <a:r>
              <a:rPr lang="en-US" dirty="0" smtClean="0"/>
              <a:t>On-Highway Motorcycles (40 CFR 86)</a:t>
            </a:r>
          </a:p>
          <a:p>
            <a:pPr marL="119063" indent="-119063">
              <a:buFont typeface="Arial" pitchFamily="34" charset="0"/>
              <a:buChar char="•"/>
            </a:pPr>
            <a:endParaRPr lang="en-US" dirty="0" smtClean="0"/>
          </a:p>
          <a:p>
            <a:pPr marL="119063" indent="-119063">
              <a:buFont typeface="Arial" pitchFamily="34" charset="0"/>
              <a:buChar char="•"/>
            </a:pPr>
            <a:r>
              <a:rPr lang="en-US" dirty="0" smtClean="0"/>
              <a:t>On Highway Otto Cycle Engines (40 CFR 86)</a:t>
            </a:r>
          </a:p>
          <a:p>
            <a:pPr marL="119063" indent="-119063">
              <a:buFont typeface="Arial" pitchFamily="34" charset="0"/>
              <a:buChar char="•"/>
            </a:pPr>
            <a:endParaRPr lang="en-US" dirty="0" smtClean="0"/>
          </a:p>
          <a:p>
            <a:pPr marL="119063" indent="-119063">
              <a:buFont typeface="Arial" pitchFamily="34" charset="0"/>
              <a:buChar char="•"/>
            </a:pPr>
            <a:r>
              <a:rPr lang="en-US" dirty="0" smtClean="0"/>
              <a:t>Marine Spark Ignition Engines (40 CFR 1045)</a:t>
            </a:r>
          </a:p>
          <a:p>
            <a:pPr marL="119063" indent="-119063">
              <a:buFont typeface="Arial" pitchFamily="34" charset="0"/>
              <a:buChar char="•"/>
            </a:pPr>
            <a:endParaRPr lang="en-US" dirty="0" smtClean="0"/>
          </a:p>
          <a:p>
            <a:pPr marL="119063" indent="-119063">
              <a:buFont typeface="Arial" pitchFamily="34" charset="0"/>
              <a:buChar char="•"/>
            </a:pPr>
            <a:r>
              <a:rPr lang="en-US" dirty="0" smtClean="0"/>
              <a:t>Large Spark Ignition Engines&gt; 19 kW (40 CFR 1048; 40 CFR 60-JJJJ)</a:t>
            </a:r>
          </a:p>
          <a:p>
            <a:pPr marL="119063" indent="-119063">
              <a:buFont typeface="Arial" pitchFamily="34" charset="0"/>
              <a:buChar char="•"/>
            </a:pPr>
            <a:endParaRPr lang="en-US" dirty="0" smtClean="0"/>
          </a:p>
          <a:p>
            <a:pPr marL="119063" indent="-119063">
              <a:buFont typeface="Arial" pitchFamily="34" charset="0"/>
              <a:buChar char="•"/>
            </a:pPr>
            <a:r>
              <a:rPr lang="en-US" dirty="0" smtClean="0"/>
              <a:t>Recreational Vehicles (40 CFR 1051)</a:t>
            </a:r>
          </a:p>
          <a:p>
            <a:pPr marL="119063" indent="-119063">
              <a:buFont typeface="Arial" pitchFamily="34" charset="0"/>
              <a:buChar char="•"/>
            </a:pPr>
            <a:endParaRPr lang="en-US" dirty="0" smtClean="0"/>
          </a:p>
          <a:p>
            <a:pPr marL="119063" indent="-119063">
              <a:buFont typeface="Arial" pitchFamily="34" charset="0"/>
              <a:buChar char="•"/>
            </a:pPr>
            <a:r>
              <a:rPr lang="en-US" dirty="0" smtClean="0"/>
              <a:t>Small Spark Ignition Engines &lt; 19 kW (40 CFR 1054)</a:t>
            </a:r>
          </a:p>
          <a:p>
            <a:pPr marL="119063" indent="-119063">
              <a:buFont typeface="Arial" pitchFamily="34" charset="0"/>
              <a:buChar char="•"/>
            </a:pPr>
            <a:endParaRPr lang="en-US" dirty="0" smtClean="0"/>
          </a:p>
          <a:p>
            <a:pPr marL="119063" indent="-119063">
              <a:buFont typeface="Arial" pitchFamily="34" charset="0"/>
              <a:buChar char="•"/>
            </a:pPr>
            <a:r>
              <a:rPr lang="en-US" dirty="0" smtClean="0"/>
              <a:t>Evaporative Emission Regulations (40 CFR 1060)</a:t>
            </a:r>
          </a:p>
          <a:p>
            <a:pPr marL="119063" indent="-119063">
              <a:buFont typeface="Arial" pitchFamily="34" charset="0"/>
              <a:buChar char="•"/>
            </a:pPr>
            <a:endParaRPr lang="en-US" dirty="0" smtClean="0"/>
          </a:p>
          <a:p>
            <a:pPr marL="119063" indent="-119063">
              <a:buFont typeface="Arial" pitchFamily="34" charset="0"/>
              <a:buChar char="•"/>
            </a:pPr>
            <a:r>
              <a:rPr lang="en-US" dirty="0" smtClean="0"/>
              <a:t>Portable Fuel Containers (40 CFR 59 F)</a:t>
            </a:r>
          </a:p>
          <a:p>
            <a:pPr marL="119063" indent="-119063">
              <a:buFont typeface="Arial" pitchFamily="34" charset="0"/>
              <a:buChar char="•"/>
            </a:pPr>
            <a:endParaRPr lang="en-US" dirty="0" smtClean="0"/>
          </a:p>
          <a:p>
            <a:pPr marL="119063" indent="-119063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ECD906-FD74-4A56-A94D-E19F0834EC4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7229475" y="6532563"/>
            <a:ext cx="1914525" cy="3254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720A8A6D-1CF3-4AAA-B81C-956C491ED3C8}" type="slidenum">
              <a:rPr lang="en-US" sz="1400" b="0">
                <a:latin typeface="+mj-lt"/>
              </a:rPr>
              <a:pPr algn="r" eaLnBrk="0" hangingPunct="0">
                <a:defRPr/>
              </a:pPr>
              <a:t>7</a:t>
            </a:fld>
            <a:endParaRPr lang="en-US" sz="1400" b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1896" y="3384467"/>
            <a:ext cx="74814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Compliance Verification Processes</a:t>
            </a:r>
            <a:endParaRPr lang="en-US" sz="2400" dirty="0" smtClean="0"/>
          </a:p>
          <a:p>
            <a:pPr algn="ctr"/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ECD906-FD74-4A56-A94D-E19F0834EC4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7229475" y="6532563"/>
            <a:ext cx="1914525" cy="3254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720A8A6D-1CF3-4AAA-B81C-956C491ED3C8}" type="slidenum">
              <a:rPr lang="en-US" sz="1400" b="0">
                <a:latin typeface="+mj-lt"/>
              </a:rPr>
              <a:pPr algn="r" eaLnBrk="0" hangingPunct="0">
                <a:defRPr/>
              </a:pPr>
              <a:t>8</a:t>
            </a:fld>
            <a:endParaRPr lang="en-US" sz="1400" b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8774" y="1638795"/>
            <a:ext cx="7042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>
                <a:latin typeface="+mn-lt"/>
              </a:rPr>
              <a:t>Compliance  Verification Processes</a:t>
            </a:r>
            <a:endParaRPr lang="en-US" sz="2800" u="sng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1890" y="1959429"/>
            <a:ext cx="8217725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marL="344488" indent="-344488">
              <a:buFont typeface="Arial" pitchFamily="34" charset="0"/>
              <a:buChar char="•"/>
            </a:pPr>
            <a:r>
              <a:rPr lang="en-US" sz="2000" dirty="0" smtClean="0"/>
              <a:t>Application Submission and EPA Review</a:t>
            </a:r>
          </a:p>
          <a:p>
            <a:pPr marL="344488" indent="-344488">
              <a:buFont typeface="Arial" pitchFamily="34" charset="0"/>
              <a:buChar char="•"/>
            </a:pPr>
            <a:endParaRPr lang="en-US" sz="2000" dirty="0" smtClean="0"/>
          </a:p>
          <a:p>
            <a:pPr marL="344488" indent="-344488">
              <a:buFont typeface="Arial" pitchFamily="34" charset="0"/>
              <a:buChar char="•"/>
            </a:pPr>
            <a:r>
              <a:rPr lang="en-US" sz="2000" dirty="0" smtClean="0"/>
              <a:t>Confirmatory Test Orders (1045.235(c) )</a:t>
            </a:r>
          </a:p>
          <a:p>
            <a:pPr marL="344488" indent="-344488">
              <a:buFont typeface="Arial" pitchFamily="34" charset="0"/>
              <a:buChar char="•"/>
            </a:pPr>
            <a:endParaRPr lang="en-US" sz="2000" dirty="0" smtClean="0"/>
          </a:p>
          <a:p>
            <a:pPr marL="344488" indent="-344488">
              <a:buFont typeface="Arial" pitchFamily="34" charset="0"/>
              <a:buChar char="•"/>
            </a:pPr>
            <a:r>
              <a:rPr lang="en-US" sz="2000" dirty="0" smtClean="0"/>
              <a:t>Selective Enforcement Audits (SEA)(1068-E)</a:t>
            </a:r>
          </a:p>
          <a:p>
            <a:pPr marL="344488" indent="-344488">
              <a:buFont typeface="Arial" pitchFamily="34" charset="0"/>
              <a:buChar char="•"/>
            </a:pPr>
            <a:endParaRPr lang="en-US" sz="2000" dirty="0" smtClean="0"/>
          </a:p>
          <a:p>
            <a:pPr marL="344488" indent="-344488">
              <a:buFont typeface="Arial" pitchFamily="34" charset="0"/>
              <a:buChar char="•"/>
            </a:pPr>
            <a:r>
              <a:rPr lang="en-US" sz="2000" dirty="0" smtClean="0"/>
              <a:t>In-Use Test Orders (1045.405(b)(1))</a:t>
            </a:r>
          </a:p>
          <a:p>
            <a:pPr marL="344488" indent="-344488">
              <a:buFont typeface="Arial" pitchFamily="34" charset="0"/>
              <a:buChar char="•"/>
            </a:pPr>
            <a:endParaRPr lang="en-US" sz="2000" dirty="0" smtClean="0"/>
          </a:p>
          <a:p>
            <a:pPr marL="344488" indent="-344488">
              <a:buFont typeface="Arial" pitchFamily="34" charset="0"/>
              <a:buChar char="•"/>
            </a:pPr>
            <a:r>
              <a:rPr lang="en-US" sz="2000" dirty="0" smtClean="0"/>
              <a:t>Required Reporting:</a:t>
            </a:r>
          </a:p>
          <a:p>
            <a:pPr marL="342900" indent="-342900"/>
            <a:r>
              <a:rPr lang="en-US" sz="2000" dirty="0" smtClean="0"/>
              <a:t> 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Production Reporting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PLT Reporting (45 days after “production period” 1045.345(a) )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ABT Reporting (270 days after end of MY – 1045.730(a) )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In-Use Testing</a:t>
            </a:r>
          </a:p>
          <a:p>
            <a:pPr marL="1257300" lvl="2" indent="-342900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ECD906-FD74-4A56-A94D-E19F0834EC4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7229475" y="6532563"/>
            <a:ext cx="1914525" cy="3254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720A8A6D-1CF3-4AAA-B81C-956C491ED3C8}" type="slidenum">
              <a:rPr lang="en-US" sz="1400" b="0">
                <a:latin typeface="+mj-lt"/>
              </a:rPr>
              <a:pPr algn="r" eaLnBrk="0" hangingPunct="0">
                <a:defRPr/>
              </a:pPr>
              <a:t>9</a:t>
            </a:fld>
            <a:endParaRPr lang="en-US" sz="1400" b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8764" y="1781299"/>
            <a:ext cx="812272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/>
              <a:t>Confirmatory Testing</a:t>
            </a:r>
          </a:p>
          <a:p>
            <a:pPr algn="ctr"/>
            <a:endParaRPr lang="en-US" sz="2800" u="sng" dirty="0" smtClean="0"/>
          </a:p>
          <a:p>
            <a:pPr marL="225425" indent="-225425">
              <a:buFont typeface="Arial" pitchFamily="34" charset="0"/>
              <a:buChar char="•"/>
            </a:pPr>
            <a:r>
              <a:rPr lang="en-US" sz="2400" b="0" dirty="0" smtClean="0"/>
              <a:t>40 CFR 1045.235(c)(1) EPA can measure the emissions on your emission data engine and specify the facility where it will be tested.</a:t>
            </a:r>
          </a:p>
          <a:p>
            <a:pPr marL="225425" indent="-225425">
              <a:buFont typeface="Arial" pitchFamily="34" charset="0"/>
              <a:buChar char="•"/>
            </a:pPr>
            <a:endParaRPr lang="en-US" sz="2400" b="0" dirty="0" smtClean="0"/>
          </a:p>
          <a:p>
            <a:pPr marL="225425" indent="-225425">
              <a:buFont typeface="Arial" pitchFamily="34" charset="0"/>
              <a:buChar char="•"/>
            </a:pPr>
            <a:r>
              <a:rPr lang="en-US" sz="2400" b="0" dirty="0" smtClean="0"/>
              <a:t>If your family is selected, a Confirmatory Test Order letter will be sent notifying the manufacturer with directions on where to send the engine, and in what timeframe.</a:t>
            </a:r>
          </a:p>
          <a:p>
            <a:pPr marL="225425" indent="-225425">
              <a:buFont typeface="Arial" pitchFamily="34" charset="0"/>
              <a:buChar char="•"/>
            </a:pPr>
            <a:endParaRPr lang="en-US" sz="2400" b="0" dirty="0" smtClean="0"/>
          </a:p>
          <a:p>
            <a:pPr marL="225425" indent="-225425">
              <a:buFont typeface="Arial" pitchFamily="34" charset="0"/>
              <a:buChar char="•"/>
            </a:pPr>
            <a:r>
              <a:rPr lang="en-US" sz="2400" b="0" dirty="0" smtClean="0"/>
              <a:t>40 CFR 1045.235(c)(2) The results of the EPA confirmatory testing will become the official results in the application for certification.</a:t>
            </a:r>
          </a:p>
          <a:p>
            <a:pPr marL="225425" indent="-225425">
              <a:buFont typeface="Arial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ECD906-FD74-4A56-A94D-E19F0834EC4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08_06_16_barrel_VP_testing">
  <a:themeElements>
    <a:clrScheme name="2008_06_16_barrel_VP_test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008_06_16_barrel_VP_testing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1750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175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2008_06_16_barrel_VP_test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8_06_16_barrel_VP_testin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8_06_16_barrel_VP_testin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8_06_16_barrel_VP_testin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8_06_16_barrel_VP_test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8_06_16_barrel_VP_test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8_06_16_barrel_VP_test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9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7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8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2008_06_16_barrel_VP_testing</Template>
  <TotalTime>88538</TotalTime>
  <Words>1022</Words>
  <Application>Microsoft Office PowerPoint</Application>
  <PresentationFormat>On-screen Show (4:3)</PresentationFormat>
  <Paragraphs>196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11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2008_06_16_barrel_VP_testing</vt:lpstr>
      <vt:lpstr>9_Custom Design</vt:lpstr>
      <vt:lpstr>6_Custom Design</vt:lpstr>
      <vt:lpstr>7_Custom Design</vt:lpstr>
      <vt:lpstr>8_Custom Design</vt:lpstr>
      <vt:lpstr>2_Custom Design</vt:lpstr>
      <vt:lpstr>3_Custom Design</vt:lpstr>
      <vt:lpstr>4_Custom Design</vt:lpstr>
      <vt:lpstr>5_Custom Design</vt:lpstr>
      <vt:lpstr>1_Custom Design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EPA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mdelduca</dc:creator>
  <cp:lastModifiedBy>John McKnight</cp:lastModifiedBy>
  <cp:revision>775</cp:revision>
  <cp:lastPrinted>2004-09-20T13:23:33Z</cp:lastPrinted>
  <dcterms:created xsi:type="dcterms:W3CDTF">2008-06-16T12:39:20Z</dcterms:created>
  <dcterms:modified xsi:type="dcterms:W3CDTF">2015-02-26T17:56:41Z</dcterms:modified>
</cp:coreProperties>
</file>