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257" r:id="rId3"/>
    <p:sldId id="264" r:id="rId4"/>
    <p:sldId id="292" r:id="rId5"/>
    <p:sldId id="284" r:id="rId6"/>
    <p:sldId id="259" r:id="rId7"/>
    <p:sldId id="265" r:id="rId8"/>
    <p:sldId id="266" r:id="rId9"/>
    <p:sldId id="267" r:id="rId10"/>
    <p:sldId id="260" r:id="rId11"/>
    <p:sldId id="268" r:id="rId12"/>
    <p:sldId id="269" r:id="rId13"/>
    <p:sldId id="270" r:id="rId14"/>
    <p:sldId id="261" r:id="rId15"/>
    <p:sldId id="271" r:id="rId16"/>
    <p:sldId id="273" r:id="rId17"/>
    <p:sldId id="272" r:id="rId18"/>
    <p:sldId id="262" r:id="rId19"/>
    <p:sldId id="274" r:id="rId20"/>
    <p:sldId id="276" r:id="rId21"/>
    <p:sldId id="275" r:id="rId22"/>
    <p:sldId id="280" r:id="rId23"/>
    <p:sldId id="263" r:id="rId24"/>
    <p:sldId id="277" r:id="rId25"/>
    <p:sldId id="285" r:id="rId26"/>
    <p:sldId id="281" r:id="rId27"/>
    <p:sldId id="283" r:id="rId28"/>
    <p:sldId id="282" r:id="rId29"/>
    <p:sldId id="287" r:id="rId30"/>
    <p:sldId id="289" r:id="rId31"/>
    <p:sldId id="291" r:id="rId32"/>
    <p:sldId id="290"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800000"/>
    <a:srgbClr val="33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73" autoAdjust="0"/>
    <p:restoredTop sz="89696" autoAdjust="0"/>
  </p:normalViewPr>
  <p:slideViewPr>
    <p:cSldViewPr snapToGrid="0">
      <p:cViewPr>
        <p:scale>
          <a:sx n="100" d="100"/>
          <a:sy n="100" d="100"/>
        </p:scale>
        <p:origin x="-72" y="5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83" d="100"/>
          <a:sy n="83" d="100"/>
        </p:scale>
        <p:origin x="-2040"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3D6BA001-A7F5-42D2-B3CA-70B34675CA52}" type="datetimeFigureOut">
              <a:rPr lang="en-US"/>
              <a:pPr>
                <a:defRPr/>
              </a:pPr>
              <a:t>4/28/2010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5639551C-C970-4B28-8A57-F1D725DE907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3958CF0F-5642-4CCA-AA63-F8747EA88EB4}" type="datetimeFigureOut">
              <a:rPr lang="en-US"/>
              <a:pPr>
                <a:defRPr/>
              </a:pPr>
              <a:t>4/28/2010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43D34D3D-B43C-4DCE-BF87-7E294B3B688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F839CA-1516-4D5B-8A2E-92F708A7E8AB}" type="slidenum">
              <a:rPr lang="en-US"/>
              <a:pPr fontAlgn="base">
                <a:spcBef>
                  <a:spcPct val="0"/>
                </a:spcBef>
                <a:spcAft>
                  <a:spcPct val="0"/>
                </a:spcAft>
                <a:defRPr/>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7" name="Slide Number Placeholder 3"/>
          <p:cNvSpPr txBox="1">
            <a:spLocks noGrp="1"/>
          </p:cNvSpPr>
          <p:nvPr/>
        </p:nvSpPr>
        <p:spPr bwMode="auto">
          <a:xfrm>
            <a:off x="3970938" y="8829967"/>
            <a:ext cx="3037840" cy="464820"/>
          </a:xfrm>
          <a:prstGeom prst="rect">
            <a:avLst/>
          </a:prstGeom>
          <a:noFill/>
          <a:ln>
            <a:miter lim="800000"/>
            <a:headEnd/>
            <a:tailEnd/>
          </a:ln>
        </p:spPr>
        <p:txBody>
          <a:bodyPr lIns="93177" tIns="46589" rIns="93177" bIns="46589" anchor="b"/>
          <a:lstStyle/>
          <a:p>
            <a:pPr algn="r">
              <a:defRPr/>
            </a:pPr>
            <a:fld id="{1915B833-A5CE-4ECD-AFD6-C852CA7CB5AB}" type="slidenum">
              <a:rPr lang="en-US" sz="1200">
                <a:latin typeface="+mn-lt"/>
              </a:rPr>
              <a:pPr algn="r">
                <a:defRPr/>
              </a:pPr>
              <a:t>30</a:t>
            </a:fld>
            <a:endParaRPr lang="en-US" sz="1200" dirty="0">
              <a:latin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7" name="Slide Number Placeholder 3"/>
          <p:cNvSpPr txBox="1">
            <a:spLocks noGrp="1"/>
          </p:cNvSpPr>
          <p:nvPr/>
        </p:nvSpPr>
        <p:spPr bwMode="auto">
          <a:xfrm>
            <a:off x="3970938" y="8829967"/>
            <a:ext cx="3037840" cy="464820"/>
          </a:xfrm>
          <a:prstGeom prst="rect">
            <a:avLst/>
          </a:prstGeom>
          <a:noFill/>
          <a:ln>
            <a:miter lim="800000"/>
            <a:headEnd/>
            <a:tailEnd/>
          </a:ln>
        </p:spPr>
        <p:txBody>
          <a:bodyPr lIns="93177" tIns="46589" rIns="93177" bIns="46589" anchor="b"/>
          <a:lstStyle/>
          <a:p>
            <a:pPr algn="r">
              <a:defRPr/>
            </a:pPr>
            <a:fld id="{6EE39A03-2EFD-4632-A9C0-F58EE44193F5}" type="slidenum">
              <a:rPr lang="en-US" sz="1200">
                <a:latin typeface="+mn-lt"/>
              </a:rPr>
              <a:pPr algn="r">
                <a:defRPr/>
              </a:pPr>
              <a:t>32</a:t>
            </a:fld>
            <a:endParaRPr lang="en-US" sz="1200" dirty="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lvl="1" eaLnBrk="1" hangingPunct="1">
              <a:buClr>
                <a:srgbClr val="800000"/>
              </a:buClr>
              <a:buFont typeface="Wingdings" pitchFamily="2" charset="2"/>
              <a:buNone/>
            </a:pPr>
            <a:r>
              <a:rPr lang="en-US" sz="1300" dirty="0" smtClean="0">
                <a:latin typeface="Verdana" pitchFamily="34" charset="0"/>
              </a:rPr>
              <a:t>Tell our story.  In 2007, marine retail new boat and engine sales totaled $14.5 billion, with an inventory value of less than $8 billion at 2 turns per year.    Total marine industry floor plan market was approximately $3-4 billion at that time Mass exodus of traditional lenders began in 2007, leaving massive gap in floorplan lending.  Credit gap led directly to enormous job losses; disruptions in distribution chain Must expand and </a:t>
            </a:r>
            <a:r>
              <a:rPr lang="en-US" sz="1300" i="1" dirty="0" smtClean="0">
                <a:latin typeface="Verdana" pitchFamily="34" charset="0"/>
              </a:rPr>
              <a:t>diversify </a:t>
            </a:r>
            <a:r>
              <a:rPr lang="en-US" sz="1300" dirty="0" smtClean="0">
                <a:latin typeface="Verdana" pitchFamily="34" charset="0"/>
              </a:rPr>
              <a:t>lending market  National credit conditions still weak.  Federal government actions to date (TALF/SBA) insufficient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bwMode="auto">
          <a:noFill/>
          <a:ln>
            <a:solidFill>
              <a:srgbClr val="000000"/>
            </a:solidFill>
            <a:miter lim="800000"/>
            <a:headEnd/>
            <a:tailEnd/>
          </a:ln>
        </p:spPr>
      </p:sp>
      <p:sp>
        <p:nvSpPr>
          <p:cNvPr id="25602" name="Rectangle 3"/>
          <p:cNvSpPr>
            <a:spLocks noGrp="1"/>
          </p:cNvSpPr>
          <p:nvPr>
            <p:ph type="body" idx="1"/>
          </p:nvPr>
        </p:nvSpPr>
        <p:spPr bwMode="auto">
          <a:noFill/>
        </p:spPr>
        <p:txBody>
          <a:bodyPr wrap="square" numCol="1" anchor="t" anchorCtr="0" compatLnSpc="1">
            <a:prstTxWarp prst="textNoShape">
              <a:avLst/>
            </a:prstTxWarp>
          </a:bodyPr>
          <a:lstStyle/>
          <a:p>
            <a:pPr lvl="1" eaLnBrk="1" hangingPunct="1">
              <a:lnSpc>
                <a:spcPct val="90000"/>
              </a:lnSpc>
              <a:buClr>
                <a:srgbClr val="800000"/>
              </a:buClr>
              <a:buFont typeface="Wingdings" pitchFamily="2" charset="2"/>
              <a:buNone/>
            </a:pPr>
            <a:r>
              <a:rPr lang="en-US" sz="1300" dirty="0" smtClean="0">
                <a:latin typeface="Verdana" pitchFamily="34" charset="0"/>
              </a:rPr>
              <a:t>Launched in July 2009; NMMA major instigator </a:t>
            </a:r>
          </a:p>
          <a:p>
            <a:pPr lvl="1" eaLnBrk="1" hangingPunct="1">
              <a:lnSpc>
                <a:spcPct val="90000"/>
              </a:lnSpc>
              <a:buClr>
                <a:srgbClr val="800000"/>
              </a:buClr>
              <a:buFont typeface="Wingdings" pitchFamily="2" charset="2"/>
              <a:buNone/>
            </a:pPr>
            <a:r>
              <a:rPr lang="en-US" sz="1300" dirty="0" smtClean="0">
                <a:latin typeface="Verdana" pitchFamily="34" charset="0"/>
              </a:rPr>
              <a:t>Established a pilot 7(a) loan guaranty program dedicated for lines of credit that provide floor plan financing </a:t>
            </a:r>
          </a:p>
          <a:p>
            <a:pPr lvl="1" eaLnBrk="1" hangingPunct="1">
              <a:lnSpc>
                <a:spcPct val="90000"/>
              </a:lnSpc>
              <a:buClr>
                <a:srgbClr val="800000"/>
              </a:buClr>
              <a:buFont typeface="Wingdings" pitchFamily="2" charset="2"/>
              <a:buNone/>
            </a:pPr>
            <a:r>
              <a:rPr lang="en-US" sz="1300" dirty="0" smtClean="0">
                <a:latin typeface="Verdana" pitchFamily="34" charset="0"/>
              </a:rPr>
              <a:t>Current limit $2M guarantee @ different rates for 7(a) </a:t>
            </a:r>
            <a:r>
              <a:rPr lang="en-US" sz="1300" dirty="0" err="1" smtClean="0">
                <a:latin typeface="Verdana" pitchFamily="34" charset="0"/>
              </a:rPr>
              <a:t>reg</a:t>
            </a:r>
            <a:r>
              <a:rPr lang="en-US" sz="1300" dirty="0" smtClean="0">
                <a:latin typeface="Verdana" pitchFamily="34" charset="0"/>
              </a:rPr>
              <a:t> loans (90%) than floor plan loans.  </a:t>
            </a:r>
          </a:p>
          <a:p>
            <a:pPr lvl="1" eaLnBrk="1" hangingPunct="1">
              <a:lnSpc>
                <a:spcPct val="90000"/>
              </a:lnSpc>
              <a:buClr>
                <a:srgbClr val="800000"/>
              </a:buClr>
              <a:buFont typeface="Wingdings" pitchFamily="2" charset="2"/>
              <a:buNone/>
            </a:pPr>
            <a:r>
              <a:rPr lang="en-US" sz="1300" dirty="0" smtClean="0">
                <a:latin typeface="Verdana" pitchFamily="34" charset="0"/>
              </a:rPr>
              <a:t>Harmful, extraneous limits on trade and restriction on lender participation </a:t>
            </a:r>
          </a:p>
          <a:p>
            <a:pPr lvl="1" eaLnBrk="1" hangingPunct="1">
              <a:lnSpc>
                <a:spcPct val="90000"/>
              </a:lnSpc>
              <a:buClr>
                <a:srgbClr val="800000"/>
              </a:buClr>
              <a:buFont typeface="Wingdings" pitchFamily="2" charset="2"/>
              <a:buNone/>
            </a:pPr>
            <a:r>
              <a:rPr lang="en-US" sz="1300" dirty="0" smtClean="0">
                <a:latin typeface="Verdana" pitchFamily="34" charset="0"/>
              </a:rPr>
              <a:t>One year pilot program, expires Sept. 2010</a:t>
            </a:r>
          </a:p>
          <a:p>
            <a:pPr lvl="1" eaLnBrk="1" hangingPunct="1">
              <a:lnSpc>
                <a:spcPct val="90000"/>
              </a:lnSpc>
              <a:buClr>
                <a:srgbClr val="800000"/>
              </a:buClr>
              <a:buFont typeface="Wingdings" pitchFamily="2" charset="2"/>
              <a:buNone/>
            </a:pPr>
            <a:r>
              <a:rPr lang="en-US" sz="1300" dirty="0" smtClean="0">
                <a:latin typeface="Verdana" pitchFamily="34" charset="0"/>
              </a:rPr>
              <a:t>SBA expected 4,000 deals by Oct. 2009 / currently roughly 60 </a:t>
            </a:r>
          </a:p>
          <a:p>
            <a:pPr lvl="1" eaLnBrk="1" hangingPunct="1">
              <a:lnSpc>
                <a:spcPct val="90000"/>
              </a:lnSpc>
              <a:buClr>
                <a:srgbClr val="800000"/>
              </a:buClr>
              <a:buFont typeface="Wingdings" pitchFamily="2" charset="2"/>
              <a:buNone/>
            </a:pPr>
            <a:r>
              <a:rPr lang="en-US" sz="1300" dirty="0" smtClean="0">
                <a:latin typeface="Verdana" pitchFamily="34" charset="0"/>
              </a:rPr>
              <a:t>National banks not participating</a:t>
            </a:r>
          </a:p>
          <a:p>
            <a:pPr lvl="1" eaLnBrk="1" hangingPunct="1">
              <a:lnSpc>
                <a:spcPct val="90000"/>
              </a:lnSpc>
              <a:buClr>
                <a:srgbClr val="800000"/>
              </a:buClr>
              <a:buFont typeface="Wingdings" pitchFamily="2" charset="2"/>
              <a:buNone/>
            </a:pPr>
            <a:r>
              <a:rPr lang="en-US" sz="1300" dirty="0" smtClean="0">
                <a:latin typeface="Verdana" pitchFamily="34" charset="0"/>
              </a:rPr>
              <a:t>Too much programmatic uncertainty </a:t>
            </a:r>
          </a:p>
          <a:p>
            <a:pPr lvl="1" eaLnBrk="1" hangingPunct="1">
              <a:lnSpc>
                <a:spcPct val="90000"/>
              </a:lnSpc>
              <a:buClr>
                <a:srgbClr val="800000"/>
              </a:buClr>
              <a:buFont typeface="Wingdings" pitchFamily="2" charset="2"/>
              <a:buNone/>
            </a:pPr>
            <a:r>
              <a:rPr lang="en-US" sz="1300" dirty="0" smtClean="0">
                <a:latin typeface="Verdana" pitchFamily="34" charset="0"/>
              </a:rPr>
              <a:t>SBA inexperience in this type of highly-revolving credit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pPr lvl="1" eaLnBrk="1" hangingPunct="1">
              <a:lnSpc>
                <a:spcPct val="90000"/>
              </a:lnSpc>
              <a:buClr>
                <a:srgbClr val="800000"/>
              </a:buClr>
              <a:buFont typeface="Wingdings" pitchFamily="2" charset="2"/>
              <a:buNone/>
            </a:pPr>
            <a:r>
              <a:rPr lang="en-US" smtClean="0">
                <a:latin typeface="Verdana" pitchFamily="34" charset="0"/>
              </a:rPr>
              <a:t>Pass S. 2869, Small Business Job Creation and Access to Capital Act</a:t>
            </a:r>
          </a:p>
          <a:p>
            <a:pPr lvl="1" eaLnBrk="1" hangingPunct="1">
              <a:lnSpc>
                <a:spcPct val="90000"/>
              </a:lnSpc>
              <a:buClr>
                <a:srgbClr val="800000"/>
              </a:buClr>
              <a:buFont typeface="Wingdings" pitchFamily="2" charset="2"/>
              <a:buNone/>
            </a:pPr>
            <a:r>
              <a:rPr lang="en-US" smtClean="0">
                <a:latin typeface="Verdana" pitchFamily="34" charset="0"/>
              </a:rPr>
              <a:t>Sponsored by Landrieu, Snowe; 23 bipartisan cosponsors </a:t>
            </a:r>
          </a:p>
          <a:p>
            <a:pPr lvl="1" eaLnBrk="1" hangingPunct="1">
              <a:lnSpc>
                <a:spcPct val="90000"/>
              </a:lnSpc>
              <a:buClr>
                <a:srgbClr val="800000"/>
              </a:buClr>
              <a:buFont typeface="Wingdings" pitchFamily="2" charset="2"/>
              <a:buNone/>
            </a:pPr>
            <a:r>
              <a:rPr lang="en-US" smtClean="0">
                <a:latin typeface="Verdana" pitchFamily="34" charset="0"/>
              </a:rPr>
              <a:t>Increases loan caps to $5M; eliminates fees; extends 90% guarantee</a:t>
            </a:r>
          </a:p>
          <a:p>
            <a:pPr lvl="1" eaLnBrk="1" hangingPunct="1">
              <a:lnSpc>
                <a:spcPct val="90000"/>
              </a:lnSpc>
              <a:buClr>
                <a:srgbClr val="800000"/>
              </a:buClr>
              <a:buFont typeface="Wingdings" pitchFamily="2" charset="2"/>
              <a:buNone/>
            </a:pPr>
            <a:r>
              <a:rPr lang="en-US" smtClean="0">
                <a:latin typeface="Verdana" pitchFamily="34" charset="0"/>
              </a:rPr>
              <a:t>Must be amended to extend SBA DFP program to at least 5 years </a:t>
            </a:r>
          </a:p>
          <a:p>
            <a:pPr lvl="1" eaLnBrk="1" hangingPunct="1">
              <a:lnSpc>
                <a:spcPct val="90000"/>
              </a:lnSpc>
              <a:buClr>
                <a:srgbClr val="800000"/>
              </a:buClr>
              <a:buFont typeface="Wingdings" pitchFamily="2" charset="2"/>
              <a:buNone/>
            </a:pPr>
            <a:r>
              <a:rPr lang="en-US" smtClean="0">
                <a:latin typeface="Verdana" pitchFamily="34" charset="0"/>
              </a:rPr>
              <a:t>Must include substantive requirements to change SBA DFP program to increase appeal to lenders (NMMA has provided a number of simple changes to remove lender barriers to participation).</a:t>
            </a:r>
          </a:p>
          <a:p>
            <a:pPr lvl="1" eaLnBrk="1" hangingPunct="1">
              <a:lnSpc>
                <a:spcPct val="90000"/>
              </a:lnSpc>
              <a:buClr>
                <a:srgbClr val="800000"/>
              </a:buClr>
              <a:buFont typeface="Wingdings" pitchFamily="2" charset="2"/>
              <a:buNone/>
            </a:pPr>
            <a:r>
              <a:rPr lang="en-US" smtClean="0">
                <a:latin typeface="Verdana" pitchFamily="34" charset="0"/>
              </a:rPr>
              <a:t>This is the “Jobs 3” Bill, coming up soon – industry must unite to pressure Congress to include these changes</a:t>
            </a:r>
          </a:p>
          <a:p>
            <a:pPr lvl="1" eaLnBrk="1" hangingPunct="1">
              <a:lnSpc>
                <a:spcPct val="90000"/>
              </a:lnSpc>
              <a:buClr>
                <a:srgbClr val="800000"/>
              </a:buClr>
              <a:buFont typeface="Wingdings" pitchFamily="2" charset="2"/>
              <a:buNone/>
            </a:pPr>
            <a:r>
              <a:rPr lang="en-US" smtClean="0">
                <a:latin typeface="Verdana" pitchFamily="34" charset="0"/>
              </a:rPr>
              <a:t>Low cost, low-risk, job-growing solution. Credit is key </a:t>
            </a:r>
          </a:p>
          <a:p>
            <a:pPr lvl="1" eaLnBrk="1" hangingPunct="1">
              <a:lnSpc>
                <a:spcPct val="90000"/>
              </a:lnSpc>
              <a:buClr>
                <a:srgbClr val="800000"/>
              </a:buClr>
              <a:buFont typeface="Wingdings" pitchFamily="2" charset="2"/>
              <a:buNone/>
            </a:pPr>
            <a:r>
              <a:rPr lang="en-US" smtClean="0">
                <a:latin typeface="Verdana" pitchFamily="34" charset="0"/>
              </a:rPr>
              <a:t>White House supports; bipartisan Senate support; challenge is House of Representatives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A88DB2-C300-462C-ADD7-8661F6CAEA92}" type="slidenum">
              <a:rPr lang="en-US"/>
              <a:pPr fontAlgn="base">
                <a:spcBef>
                  <a:spcPct val="0"/>
                </a:spcBef>
                <a:spcAft>
                  <a:spcPct val="0"/>
                </a:spcAft>
                <a:defRPr/>
              </a:pPr>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7474E2-BFD5-4DBC-92F5-BFBEB630910D}" type="slidenum">
              <a:rPr lang="en-US"/>
              <a:pPr fontAlgn="base">
                <a:spcBef>
                  <a:spcPct val="0"/>
                </a:spcBef>
                <a:spcAft>
                  <a:spcPct val="0"/>
                </a:spcAft>
                <a:defRPr/>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Congressional schedules often change last-minute or are not finalized until the week before – this is why we can’t send your Hill schedule ahead of time.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We have done our best to provide everyone who requested an NMMA staff person with someone to escort them, but please understand that because of the timing of the Hill visits, one may not be available.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TextEdi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August recess is scheduled for August 9 to September 13. This may change, however. </a:t>
            </a:r>
          </a:p>
          <a:p>
            <a:r>
              <a:rPr lang="en-US" smtClean="0"/>
              <a:t>You will receive Caucus Reception invites at registration as well. </a:t>
            </a:r>
          </a:p>
          <a:p>
            <a:r>
              <a:rPr lang="en-US" smtClean="0"/>
              <a:t>For facility tours, please be clear that you welcome key staff with or without the Member.</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18"/>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11"/>
          <p:cNvSpPr>
            <a:spLocks noChangeArrowheads="1"/>
          </p:cNvSpPr>
          <p:nvPr/>
        </p:nvSpPr>
        <p:spPr bwMode="auto">
          <a:xfrm>
            <a:off x="146050" y="6391275"/>
            <a:ext cx="8832850" cy="309563"/>
          </a:xfrm>
          <a:prstGeom prst="rect">
            <a:avLst/>
          </a:prstGeom>
          <a:solidFill>
            <a:srgbClr val="336699"/>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9"/>
          <p:cNvSpPr>
            <a:spLocks noChangeArrowheads="1"/>
          </p:cNvSpPr>
          <p:nvPr/>
        </p:nvSpPr>
        <p:spPr bwMode="auto">
          <a:xfrm>
            <a:off x="152400" y="152400"/>
            <a:ext cx="8832850" cy="6546850"/>
          </a:xfrm>
          <a:prstGeom prst="rect">
            <a:avLst/>
          </a:prstGeom>
          <a:noFill/>
          <a:ln w="9525" cap="flat" cmpd="sng" algn="ctr">
            <a:solidFill>
              <a:srgbClr val="003366"/>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9" name="Subtitle 8"/>
          <p:cNvSpPr>
            <a:spLocks noGrp="1"/>
          </p:cNvSpPr>
          <p:nvPr>
            <p:ph type="subTitle" idx="1"/>
          </p:nvPr>
        </p:nvSpPr>
        <p:spPr>
          <a:xfrm>
            <a:off x="1371600" y="2819400"/>
            <a:ext cx="6400800" cy="1752600"/>
          </a:xfrm>
        </p:spPr>
        <p:txBody>
          <a:bodyPr>
            <a:normAutofit/>
          </a:bodyPr>
          <a:lstStyle>
            <a:lvl1pPr marL="0" indent="0" algn="ctr">
              <a:buNone/>
              <a:defRPr sz="2000" b="1" cap="all" spc="250" baseline="0">
                <a:solidFill>
                  <a:srgbClr val="003366"/>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8" name="Title 7"/>
          <p:cNvSpPr>
            <a:spLocks noGrp="1"/>
          </p:cNvSpPr>
          <p:nvPr>
            <p:ph type="ctrTitle"/>
          </p:nvPr>
        </p:nvSpPr>
        <p:spPr>
          <a:xfrm>
            <a:off x="685800" y="381000"/>
            <a:ext cx="7772400" cy="1752600"/>
          </a:xfrm>
        </p:spPr>
        <p:txBody>
          <a:bodyPr/>
          <a:lstStyle>
            <a:lvl1pPr>
              <a:defRPr sz="4200">
                <a:solidFill>
                  <a:srgbClr val="336699"/>
                </a:solidFill>
                <a:latin typeface="Verdana" pitchFamily="34" charset="0"/>
              </a:defRPr>
            </a:lvl1pPr>
          </a:lstStyle>
          <a:p>
            <a:r>
              <a:rPr lang="en-US" dirty="0" smtClean="0"/>
              <a:t>Click to edit Master title style</a:t>
            </a:r>
            <a:endParaRPr lang="en-US" dirty="0"/>
          </a:p>
        </p:txBody>
      </p:sp>
      <p:sp>
        <p:nvSpPr>
          <p:cNvPr id="12" name="Date Placeholder 27"/>
          <p:cNvSpPr>
            <a:spLocks noGrp="1"/>
          </p:cNvSpPr>
          <p:nvPr>
            <p:ph type="dt" sz="half" idx="10"/>
          </p:nvPr>
        </p:nvSpPr>
        <p:spPr/>
        <p:txBody>
          <a:bodyPr/>
          <a:lstStyle>
            <a:lvl1pPr>
              <a:defRPr>
                <a:latin typeface="Verdana" pitchFamily="34" charset="0"/>
              </a:defRPr>
            </a:lvl1pPr>
          </a:lstStyle>
          <a:p>
            <a:pPr>
              <a:defRPr/>
            </a:pPr>
            <a:fld id="{3B5A92F7-F108-43E5-86D1-015373C4B625}" type="datetimeFigureOut">
              <a:rPr lang="en-US"/>
              <a:pPr>
                <a:defRPr/>
              </a:pPr>
              <a:t>4/28/2010</a:t>
            </a:fld>
            <a:endParaRPr lang="en-US" dirty="0"/>
          </a:p>
        </p:txBody>
      </p:sp>
      <p:sp>
        <p:nvSpPr>
          <p:cNvPr id="13" name="Footer Placeholder 16"/>
          <p:cNvSpPr>
            <a:spLocks noGrp="1"/>
          </p:cNvSpPr>
          <p:nvPr>
            <p:ph type="ftr" sz="quarter" idx="11"/>
          </p:nvPr>
        </p:nvSpPr>
        <p:spPr/>
        <p:txBody>
          <a:bodyPr/>
          <a:lstStyle>
            <a:lvl1pPr>
              <a:defRPr>
                <a:latin typeface="Verdana" pitchFamily="34" charset="0"/>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696CB1-B11C-4AE8-8B99-3F2C403628A6}" type="datetimeFigureOut">
              <a:rPr lang="en-US"/>
              <a:pPr>
                <a:defRPr/>
              </a:pPr>
              <a:t>4/28/2010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923159-7156-4134-88E3-35D827CD6A3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8"/>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0"/>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12"/>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Oval 13"/>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4"/>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149E1F3A-82BB-490F-A797-B9F9A023763A}"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F158D1ED-E07F-4629-9085-6DF06D81A399}" type="datetimeFigureOut">
              <a:rPr lang="en-US"/>
              <a:pPr>
                <a:defRPr/>
              </a:pPr>
              <a:t>4/28/2010</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146050" y="6391275"/>
            <a:ext cx="8832850" cy="309563"/>
          </a:xfrm>
          <a:prstGeom prst="rect">
            <a:avLst/>
          </a:prstGeom>
          <a:solidFill>
            <a:srgbClr val="800000"/>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8"/>
          <p:cNvSpPr/>
          <p:nvPr userDrawn="1"/>
        </p:nvSpPr>
        <p:spPr>
          <a:xfrm>
            <a:off x="168275" y="1012825"/>
            <a:ext cx="8815388" cy="504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lvl1pPr>
              <a:defRPr>
                <a:solidFill>
                  <a:schemeClr val="tx1"/>
                </a:solidFill>
                <a:latin typeface="Verdana" pitchFamily="34" charset="0"/>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301752" y="1527048"/>
            <a:ext cx="8503920" cy="4572000"/>
          </a:xfrm>
        </p:spPr>
        <p:txBody>
          <a:bodyPr/>
          <a:lstStyle>
            <a:lvl1pPr>
              <a:buClr>
                <a:srgbClr val="800000"/>
              </a:buClr>
              <a:buFont typeface="Wingdings" pitchFamily="2" charset="2"/>
              <a:buChar char="§"/>
              <a:defRPr>
                <a:solidFill>
                  <a:srgbClr val="800000"/>
                </a:solidFill>
                <a:latin typeface="Verdana" pitchFamily="34" charset="0"/>
              </a:defRPr>
            </a:lvl1pPr>
            <a:lvl2pPr>
              <a:buClr>
                <a:srgbClr val="800000"/>
              </a:buClr>
              <a:buFont typeface="Wingdings" pitchFamily="2" charset="2"/>
              <a:buChar char="§"/>
              <a:defRPr>
                <a:solidFill>
                  <a:srgbClr val="800000"/>
                </a:solidFill>
                <a:latin typeface="Verdana" pitchFamily="34" charset="0"/>
              </a:defRPr>
            </a:lvl2pPr>
            <a:lvl3pPr>
              <a:buClr>
                <a:srgbClr val="800000"/>
              </a:buClr>
              <a:buFont typeface="Wingdings" pitchFamily="2" charset="2"/>
              <a:buChar char="§"/>
              <a:defRPr>
                <a:solidFill>
                  <a:srgbClr val="800000"/>
                </a:solidFill>
                <a:latin typeface="Verdana" pitchFamily="34" charset="0"/>
              </a:defRPr>
            </a:lvl3pPr>
            <a:lvl4pPr>
              <a:buClr>
                <a:srgbClr val="800000"/>
              </a:buClr>
              <a:buFont typeface="Wingdings" pitchFamily="2" charset="2"/>
              <a:buChar char="§"/>
              <a:defRPr>
                <a:solidFill>
                  <a:srgbClr val="800000"/>
                </a:solidFill>
                <a:latin typeface="Verdana" pitchFamily="34" charset="0"/>
              </a:defRPr>
            </a:lvl4pPr>
            <a:lvl5pPr>
              <a:buClr>
                <a:srgbClr val="800000"/>
              </a:buClr>
              <a:buFont typeface="Wingdings" pitchFamily="2" charset="2"/>
              <a:buChar char="§"/>
              <a:defRPr>
                <a:solidFill>
                  <a:srgbClr val="800000"/>
                </a:solidFill>
                <a:latin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D2777872-48FF-4BDC-9CB5-14208E45D8E0}" type="datetimeFigureOut">
              <a:rPr lang="en-US"/>
              <a:pPr>
                <a:defRPr/>
              </a:pPr>
              <a:t>4/28/2010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8"/>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1"/>
          <p:cNvSpPr>
            <a:spLocks noChangeArrowheads="1"/>
          </p:cNvSpPr>
          <p:nvPr/>
        </p:nvSpPr>
        <p:spPr bwMode="auto">
          <a:xfrm>
            <a:off x="155575" y="142875"/>
            <a:ext cx="8832850" cy="2139950"/>
          </a:xfrm>
          <a:prstGeom prst="rect">
            <a:avLst/>
          </a:prstGeom>
          <a:solidFill>
            <a:srgbClr val="800000"/>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12"/>
          <p:cNvSpPr>
            <a:spLocks noChangeArrowheads="1"/>
          </p:cNvSpPr>
          <p:nvPr/>
        </p:nvSpPr>
        <p:spPr bwMode="auto">
          <a:xfrm>
            <a:off x="146050" y="6391275"/>
            <a:ext cx="8832850" cy="309563"/>
          </a:xfrm>
          <a:prstGeom prst="rect">
            <a:avLst/>
          </a:prstGeom>
          <a:solidFill>
            <a:srgbClr val="336699"/>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3"/>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7"/>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9"/>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0"/>
          <p:cNvSpPr/>
          <p:nvPr/>
        </p:nvSpPr>
        <p:spPr>
          <a:xfrm>
            <a:off x="4362450" y="2209800"/>
            <a:ext cx="419100" cy="420688"/>
          </a:xfrm>
          <a:prstGeom prst="ellipse">
            <a:avLst/>
          </a:prstGeom>
          <a:solidFill>
            <a:srgbClr val="FFFFFF"/>
          </a:solidFill>
          <a:ln w="50800" cap="rnd" cmpd="dbl" algn="ctr">
            <a:solidFill>
              <a:srgbClr val="336699"/>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F70AD0A9-E895-4521-AFD9-EDC2D8675241}" type="datetimeFigureOut">
              <a:rPr lang="en-US"/>
              <a:pPr>
                <a:defRPr/>
              </a:pPr>
              <a:t>4/28/2010</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38956535-0EE3-4C91-8073-93C0814AA721}"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7"/>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DBDECFF3-6749-4010-AC7B-12BD0E03BFC3}" type="datetimeFigureOut">
              <a:rPr lang="en-US"/>
              <a:pPr>
                <a:defRPr/>
              </a:pPr>
              <a:t>4/28/2010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A8F3D5D-ECEC-4FAF-B49C-9CED72BBAEC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9"/>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0"/>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Straight Connector 14"/>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Rectangle 1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6" name="Oval 24"/>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2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789B9902-4830-4F9F-A97B-8215DF17292C}" type="datetimeFigureOut">
              <a:rPr lang="en-US"/>
              <a:pPr>
                <a:defRPr/>
              </a:pPr>
              <a:t>4/28/2010</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F5343AF9-8285-48B4-9081-FE845FFC997E}"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4CCE7709-637A-4178-B16D-C17CDD46D361}" type="datetimeFigureOut">
              <a:rPr lang="en-US"/>
              <a:pPr>
                <a:defRPr/>
              </a:pPr>
              <a:t>4/28/2010</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10CAF3BD-CD9D-4A42-9CB8-9D5EF534DC1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3" name="Rectangle 7"/>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4"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4"/>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5"/>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8" name="Date Placeholder 1"/>
          <p:cNvSpPr>
            <a:spLocks noGrp="1"/>
          </p:cNvSpPr>
          <p:nvPr>
            <p:ph type="dt" sz="half" idx="10"/>
          </p:nvPr>
        </p:nvSpPr>
        <p:spPr/>
        <p:txBody>
          <a:bodyPr/>
          <a:lstStyle>
            <a:lvl1pPr>
              <a:defRPr/>
            </a:lvl1pPr>
          </a:lstStyle>
          <a:p>
            <a:pPr>
              <a:defRPr/>
            </a:pPr>
            <a:fld id="{F7899687-15BF-4BF9-9053-589FBC6353B8}" type="datetimeFigureOut">
              <a:rPr lang="en-US"/>
              <a:pPr>
                <a:defRPr/>
              </a:pPr>
              <a:t>4/28/2010</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9A6BC766-5693-4628-8D2D-C101C7AE0D2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8"/>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5"/>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7"/>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8"/>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0"/>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20"/>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F330E096-DE06-4651-9A80-6DE015BD71E1}"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F281B7BF-E7A2-4B45-9F23-457EEA701981}" type="datetimeFigureOut">
              <a:rPr lang="en-US"/>
              <a:pPr>
                <a:defRPr/>
              </a:pPr>
              <a:t>4/28/2010</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20"/>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Rectangle 1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2"/>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21"/>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503949EA-A81D-48F3-AC17-A269C3595617}"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EA32951A-3420-4C84-AE73-8A1C0DB25BD4}" type="datetimeFigureOut">
              <a:rPr lang="en-US"/>
              <a:pPr>
                <a:defRPr/>
              </a:pPr>
              <a:t>4/28/2010</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defRPr>
            </a:lvl1pPr>
          </a:lstStyle>
          <a:p>
            <a:pPr>
              <a:defRPr/>
            </a:pPr>
            <a:fld id="{2D283BCB-8C17-457E-92FC-836EA1B915BA}" type="datetimeFigureOut">
              <a:rPr lang="en-US"/>
              <a:pPr>
                <a:defRPr/>
              </a:pPr>
              <a:t>4/28/2010</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defRPr>
            </a:lvl1pPr>
          </a:lstStyle>
          <a:p>
            <a:pPr>
              <a:defRPr/>
            </a:pPr>
            <a:fld id="{ABE4F5F5-55A9-4BD1-BDDF-EF42397BA31E}"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mailto:jgabriel@nmma.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mailto:jgabriel@nmma.org" TargetMode="External"/><Relationship Id="rId7" Type="http://schemas.openxmlformats.org/officeDocument/2006/relationships/hyperlink" Target="mailto:csquires@nmma.org" TargetMode="External"/><Relationship Id="rId2" Type="http://schemas.openxmlformats.org/officeDocument/2006/relationships/hyperlink" Target="mailto:mdunn@nmma.org" TargetMode="External"/><Relationship Id="rId1" Type="http://schemas.openxmlformats.org/officeDocument/2006/relationships/slideLayout" Target="../slideLayouts/slideLayout2.xml"/><Relationship Id="rId6" Type="http://schemas.openxmlformats.org/officeDocument/2006/relationships/hyperlink" Target="mailto:bwelsh@nmma.org" TargetMode="External"/><Relationship Id="rId11" Type="http://schemas.openxmlformats.org/officeDocument/2006/relationships/hyperlink" Target="mailto:cpomorski@nmma.org" TargetMode="External"/><Relationship Id="rId5" Type="http://schemas.openxmlformats.org/officeDocument/2006/relationships/image" Target="../media/image6.jpe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jpe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mma.org/government/federal/?catid=1800"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www.nmma.org/government"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jpeg"/><Relationship Id="rId21" Type="http://schemas.openxmlformats.org/officeDocument/2006/relationships/image" Target="../media/image30.jpeg"/><Relationship Id="rId7" Type="http://schemas.openxmlformats.org/officeDocument/2006/relationships/image" Target="../media/image16.jpe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jpe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jpeg"/><Relationship Id="rId15" Type="http://schemas.openxmlformats.org/officeDocument/2006/relationships/image" Target="../media/image24.png"/><Relationship Id="rId23" Type="http://schemas.openxmlformats.org/officeDocument/2006/relationships/image" Target="../media/image32.jpe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wmf"/><Relationship Id="rId14" Type="http://schemas.openxmlformats.org/officeDocument/2006/relationships/image" Target="../media/image23.jpeg"/><Relationship Id="rId22" Type="http://schemas.openxmlformats.org/officeDocument/2006/relationships/image" Target="../media/image31.jpeg"/></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7163" y="2428875"/>
            <a:ext cx="8820150" cy="396240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465638" y="842963"/>
            <a:ext cx="3810000" cy="762000"/>
          </a:xfrm>
        </p:spPr>
        <p:txBody>
          <a:bodyPr>
            <a:normAutofit fontScale="90000"/>
          </a:bodyPr>
          <a:lstStyle/>
          <a:p>
            <a:pPr eaLnBrk="1" fontAlgn="auto" hangingPunct="1">
              <a:spcAft>
                <a:spcPts val="0"/>
              </a:spcAft>
              <a:defRPr/>
            </a:pPr>
            <a:r>
              <a:rPr lang="en-US" dirty="0" smtClean="0">
                <a:solidFill>
                  <a:srgbClr val="003366"/>
                </a:solidFill>
              </a:rPr>
              <a:t>Conference Issues Briefing</a:t>
            </a:r>
            <a:endParaRPr lang="en-US" dirty="0">
              <a:solidFill>
                <a:srgbClr val="003366"/>
              </a:solidFill>
            </a:endParaRPr>
          </a:p>
        </p:txBody>
      </p:sp>
      <p:pic>
        <p:nvPicPr>
          <p:cNvPr id="15363" name="Picture 4" descr="abc.jpg"/>
          <p:cNvPicPr>
            <a:picLocks noChangeAspect="1"/>
          </p:cNvPicPr>
          <p:nvPr/>
        </p:nvPicPr>
        <p:blipFill>
          <a:blip r:embed="rId2" cstate="screen"/>
          <a:srcRect/>
          <a:stretch>
            <a:fillRect/>
          </a:stretch>
        </p:blipFill>
        <p:spPr bwMode="auto">
          <a:xfrm>
            <a:off x="1066800" y="609600"/>
            <a:ext cx="2841625" cy="1371600"/>
          </a:xfrm>
          <a:prstGeom prst="rect">
            <a:avLst/>
          </a:prstGeom>
          <a:noFill/>
          <a:ln w="9525">
            <a:noFill/>
            <a:miter lim="800000"/>
            <a:headEnd/>
            <a:tailEnd/>
          </a:ln>
        </p:spPr>
      </p:pic>
      <p:sp>
        <p:nvSpPr>
          <p:cNvPr id="6" name="Title 1"/>
          <p:cNvSpPr txBox="1">
            <a:spLocks/>
          </p:cNvSpPr>
          <p:nvPr/>
        </p:nvSpPr>
        <p:spPr>
          <a:xfrm>
            <a:off x="4537075" y="1670050"/>
            <a:ext cx="3810000" cy="381000"/>
          </a:xfrm>
          <a:prstGeom prst="rect">
            <a:avLst/>
          </a:prstGeom>
        </p:spPr>
        <p:txBody>
          <a:bodyPr anchor="b">
            <a:normAutofit fontScale="97500" lnSpcReduction="10000"/>
          </a:bodyPr>
          <a:lstStyle/>
          <a:p>
            <a:pPr algn="ctr" fontAlgn="auto">
              <a:spcAft>
                <a:spcPts val="0"/>
              </a:spcAft>
              <a:defRPr/>
            </a:pPr>
            <a:r>
              <a:rPr lang="en-US" sz="2000" dirty="0">
                <a:solidFill>
                  <a:srgbClr val="003366"/>
                </a:solidFill>
                <a:latin typeface="Verdana" pitchFamily="34" charset="0"/>
                <a:ea typeface="+mj-ea"/>
                <a:cs typeface="+mj-cs"/>
              </a:rPr>
              <a:t>April 28, 2010</a:t>
            </a:r>
          </a:p>
        </p:txBody>
      </p:sp>
      <p:pic>
        <p:nvPicPr>
          <p:cNvPr id="15365" name="Picture 9" descr="H:\Logos\NMMA_tag1line_4C.eps"/>
          <p:cNvPicPr>
            <a:picLocks noChangeAspect="1" noChangeArrowheads="1"/>
          </p:cNvPicPr>
          <p:nvPr/>
        </p:nvPicPr>
        <p:blipFill>
          <a:blip r:embed="rId3" cstate="screen"/>
          <a:srcRect/>
          <a:stretch>
            <a:fillRect/>
          </a:stretch>
        </p:blipFill>
        <p:spPr bwMode="auto">
          <a:xfrm>
            <a:off x="2333625" y="3657600"/>
            <a:ext cx="4332288"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0813" y="2405063"/>
            <a:ext cx="3500437" cy="3986212"/>
          </a:xfrm>
          <a:prstGeom prst="rect">
            <a:avLst/>
          </a:prstGeom>
          <a:solidFill>
            <a:srgbClr val="0033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Subtitle 1"/>
          <p:cNvSpPr>
            <a:spLocks noGrp="1"/>
          </p:cNvSpPr>
          <p:nvPr>
            <p:ph type="subTitle" idx="1"/>
          </p:nvPr>
        </p:nvSpPr>
        <p:spPr>
          <a:xfrm>
            <a:off x="231775" y="3403600"/>
            <a:ext cx="3338513" cy="2759075"/>
          </a:xfrm>
        </p:spPr>
        <p:txBody>
          <a:bodyPr/>
          <a:lstStyle/>
          <a:p>
            <a:pPr eaLnBrk="1" fontAlgn="auto" hangingPunct="1">
              <a:spcAft>
                <a:spcPts val="0"/>
              </a:spcAft>
              <a:buFont typeface="Wingdings 2"/>
              <a:buNone/>
              <a:defRPr/>
            </a:pPr>
            <a:r>
              <a:rPr lang="en-US" dirty="0" smtClean="0">
                <a:solidFill>
                  <a:schemeClr val="tx1"/>
                </a:solidFill>
                <a:latin typeface="Verdana" pitchFamily="34" charset="0"/>
              </a:rPr>
              <a:t>Presented by</a:t>
            </a:r>
            <a:br>
              <a:rPr lang="en-US" dirty="0" smtClean="0">
                <a:solidFill>
                  <a:schemeClr val="tx1"/>
                </a:solidFill>
                <a:latin typeface="Verdana" pitchFamily="34" charset="0"/>
              </a:rPr>
            </a:br>
            <a:endParaRPr lang="en-US" cap="none" dirty="0" smtClean="0">
              <a:solidFill>
                <a:schemeClr val="tx1"/>
              </a:solidFill>
              <a:latin typeface="Verdana" pitchFamily="34" charset="0"/>
            </a:endParaRPr>
          </a:p>
          <a:p>
            <a:pPr eaLnBrk="1" fontAlgn="auto" hangingPunct="1">
              <a:spcAft>
                <a:spcPts val="0"/>
              </a:spcAft>
              <a:buFont typeface="Wingdings 2"/>
              <a:buNone/>
              <a:defRPr/>
            </a:pPr>
            <a:r>
              <a:rPr lang="en-US" cap="none" dirty="0" smtClean="0">
                <a:solidFill>
                  <a:schemeClr val="tx1"/>
                </a:solidFill>
                <a:latin typeface="Verdana" pitchFamily="34" charset="0"/>
              </a:rPr>
              <a:t>Mat Dunn</a:t>
            </a:r>
            <a:endParaRPr lang="en-US" cap="none" dirty="0">
              <a:solidFill>
                <a:schemeClr val="tx1"/>
              </a:solidFill>
              <a:latin typeface="Verdana" pitchFamily="34" charset="0"/>
            </a:endParaRPr>
          </a:p>
        </p:txBody>
      </p:sp>
      <p:sp>
        <p:nvSpPr>
          <p:cNvPr id="3" name="Title 2"/>
          <p:cNvSpPr>
            <a:spLocks noGrp="1"/>
          </p:cNvSpPr>
          <p:nvPr>
            <p:ph type="ctrTitle"/>
          </p:nvPr>
        </p:nvSpPr>
        <p:spPr>
          <a:xfrm>
            <a:off x="350838" y="533400"/>
            <a:ext cx="8469312" cy="1752600"/>
          </a:xfrm>
        </p:spPr>
        <p:txBody>
          <a:bodyPr>
            <a:normAutofit fontScale="90000"/>
          </a:bodyPr>
          <a:lstStyle/>
          <a:p>
            <a:pPr eaLnBrk="1" fontAlgn="auto" hangingPunct="1">
              <a:spcAft>
                <a:spcPts val="0"/>
              </a:spcAft>
              <a:defRPr/>
            </a:pPr>
            <a:r>
              <a:rPr lang="en-US" sz="7300" dirty="0" smtClean="0">
                <a:solidFill>
                  <a:srgbClr val="800000"/>
                </a:solidFill>
              </a:rPr>
              <a:t>National Oceans Policy</a:t>
            </a:r>
            <a:endParaRPr lang="en-US" dirty="0">
              <a:solidFill>
                <a:srgbClr val="800000"/>
              </a:solidFill>
            </a:endParaRPr>
          </a:p>
        </p:txBody>
      </p:sp>
      <p:sp>
        <p:nvSpPr>
          <p:cNvPr id="5" name="Rectangle 4"/>
          <p:cNvSpPr/>
          <p:nvPr/>
        </p:nvSpPr>
        <p:spPr>
          <a:xfrm>
            <a:off x="147638" y="6391275"/>
            <a:ext cx="8839200" cy="31432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8677" name="Picture 3"/>
          <p:cNvPicPr>
            <a:picLocks noChangeAspect="1" noChangeArrowheads="1"/>
          </p:cNvPicPr>
          <p:nvPr/>
        </p:nvPicPr>
        <p:blipFill>
          <a:blip r:embed="rId2" cstate="screen"/>
          <a:srcRect/>
          <a:stretch>
            <a:fillRect/>
          </a:stretch>
        </p:blipFill>
        <p:spPr bwMode="auto">
          <a:xfrm>
            <a:off x="3713163" y="2403475"/>
            <a:ext cx="5283200" cy="398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698" name="Title 1"/>
          <p:cNvSpPr>
            <a:spLocks noGrp="1"/>
          </p:cNvSpPr>
          <p:nvPr>
            <p:ph type="title"/>
          </p:nvPr>
        </p:nvSpPr>
        <p:spPr>
          <a:xfrm>
            <a:off x="1403350" y="265113"/>
            <a:ext cx="6465888" cy="781050"/>
          </a:xfrm>
        </p:spPr>
        <p:txBody>
          <a:bodyPr/>
          <a:lstStyle/>
          <a:p>
            <a:pPr eaLnBrk="1" hangingPunct="1"/>
            <a:r>
              <a:rPr lang="en-US" sz="4000" smtClean="0">
                <a:solidFill>
                  <a:srgbClr val="800000"/>
                </a:solidFill>
              </a:rPr>
              <a:t>National Oceans Policy</a:t>
            </a:r>
          </a:p>
        </p:txBody>
      </p:sp>
      <p:sp>
        <p:nvSpPr>
          <p:cNvPr id="9" name="Content Placeholder 2"/>
          <p:cNvSpPr>
            <a:spLocks noGrp="1"/>
          </p:cNvSpPr>
          <p:nvPr>
            <p:ph sz="quarter" idx="1"/>
          </p:nvPr>
        </p:nvSpPr>
        <p:spPr>
          <a:xfrm>
            <a:off x="534988" y="1122363"/>
            <a:ext cx="8008937" cy="4854575"/>
          </a:xfrm>
        </p:spPr>
        <p:txBody>
          <a:bodyPr>
            <a:normAutofit fontScale="92500" lnSpcReduction="10000"/>
          </a:bodyPr>
          <a:lstStyle/>
          <a:p>
            <a:pPr marL="274320" indent="-274320" eaLnBrk="1" fontAlgn="auto" hangingPunct="1">
              <a:spcAft>
                <a:spcPts val="0"/>
              </a:spcAft>
              <a:buFont typeface="Wingdings" pitchFamily="2" charset="2"/>
              <a:buNone/>
              <a:defRPr/>
            </a:pPr>
            <a:endParaRPr lang="en-US" sz="2400" dirty="0" smtClean="0"/>
          </a:p>
          <a:p>
            <a:pPr marL="274320" indent="-274320" eaLnBrk="1" fontAlgn="auto" hangingPunct="1">
              <a:spcAft>
                <a:spcPts val="0"/>
              </a:spcAft>
              <a:defRPr/>
            </a:pPr>
            <a:r>
              <a:rPr lang="en-US" sz="2400" b="1" dirty="0" smtClean="0">
                <a:solidFill>
                  <a:schemeClr val="tx1"/>
                </a:solidFill>
              </a:rPr>
              <a:t>President’s Interagency Oceans Policy Task Force</a:t>
            </a:r>
          </a:p>
          <a:p>
            <a:pPr marL="548640" lvl="1" indent="-274320" eaLnBrk="1" fontAlgn="auto" hangingPunct="1">
              <a:spcAft>
                <a:spcPts val="0"/>
              </a:spcAft>
              <a:defRPr/>
            </a:pPr>
            <a:r>
              <a:rPr lang="en-US" sz="1900" dirty="0" smtClean="0">
                <a:solidFill>
                  <a:schemeClr val="tx1"/>
                </a:solidFill>
              </a:rPr>
              <a:t>Established by Executive Memorandum, June 2009 </a:t>
            </a:r>
          </a:p>
          <a:p>
            <a:pPr marL="548640" lvl="1" indent="-274320" eaLnBrk="1" fontAlgn="auto" hangingPunct="1">
              <a:spcAft>
                <a:spcPts val="0"/>
              </a:spcAft>
              <a:defRPr/>
            </a:pPr>
            <a:r>
              <a:rPr lang="en-US" sz="1900" dirty="0" smtClean="0">
                <a:solidFill>
                  <a:schemeClr val="tx1"/>
                </a:solidFill>
              </a:rPr>
              <a:t>Composed of all relevant federal agencies </a:t>
            </a:r>
          </a:p>
          <a:p>
            <a:pPr marL="548640" lvl="1" indent="-274320" eaLnBrk="1" fontAlgn="auto" hangingPunct="1">
              <a:spcAft>
                <a:spcPts val="0"/>
              </a:spcAft>
              <a:defRPr/>
            </a:pPr>
            <a:r>
              <a:rPr lang="en-US" sz="1900" dirty="0" smtClean="0">
                <a:solidFill>
                  <a:schemeClr val="tx1"/>
                </a:solidFill>
              </a:rPr>
              <a:t>Led by White House Council on Environment Quality</a:t>
            </a:r>
          </a:p>
          <a:p>
            <a:pPr marL="548640" lvl="1" indent="-274320" eaLnBrk="1" fontAlgn="auto" hangingPunct="1">
              <a:spcAft>
                <a:spcPts val="0"/>
              </a:spcAft>
              <a:defRPr/>
            </a:pPr>
            <a:r>
              <a:rPr lang="en-US" sz="1900" dirty="0" smtClean="0">
                <a:solidFill>
                  <a:schemeClr val="tx1"/>
                </a:solidFill>
              </a:rPr>
              <a:t>First report was Interim Report on National Oceans Policy</a:t>
            </a:r>
          </a:p>
          <a:p>
            <a:pPr marL="548640" lvl="1" indent="-274320" eaLnBrk="1" fontAlgn="auto" hangingPunct="1">
              <a:spcAft>
                <a:spcPts val="0"/>
              </a:spcAft>
              <a:defRPr/>
            </a:pPr>
            <a:r>
              <a:rPr lang="en-US" sz="1900" dirty="0" smtClean="0">
                <a:solidFill>
                  <a:schemeClr val="tx1"/>
                </a:solidFill>
              </a:rPr>
              <a:t>Second report was on Coastal and Marine Spatial Planning </a:t>
            </a:r>
          </a:p>
          <a:p>
            <a:pPr marL="274320" indent="-274320" eaLnBrk="1" fontAlgn="auto" hangingPunct="1">
              <a:spcAft>
                <a:spcPts val="0"/>
              </a:spcAft>
              <a:defRPr/>
            </a:pPr>
            <a:r>
              <a:rPr lang="en-US" sz="2400" b="1" dirty="0" smtClean="0">
                <a:solidFill>
                  <a:schemeClr val="tx1"/>
                </a:solidFill>
              </a:rPr>
              <a:t>Public Comment </a:t>
            </a:r>
          </a:p>
          <a:p>
            <a:pPr marL="548640" lvl="1" indent="-274320" eaLnBrk="1" fontAlgn="auto" hangingPunct="1">
              <a:spcAft>
                <a:spcPts val="0"/>
              </a:spcAft>
              <a:defRPr/>
            </a:pPr>
            <a:r>
              <a:rPr lang="en-US" sz="1900" dirty="0" smtClean="0">
                <a:solidFill>
                  <a:schemeClr val="tx1"/>
                </a:solidFill>
              </a:rPr>
              <a:t>NMMA and fishing/conservation partners commented on both documents throughout process</a:t>
            </a:r>
          </a:p>
          <a:p>
            <a:pPr marL="548640" lvl="1" indent="-274320" eaLnBrk="1" fontAlgn="auto" hangingPunct="1">
              <a:spcAft>
                <a:spcPts val="0"/>
              </a:spcAft>
              <a:defRPr/>
            </a:pPr>
            <a:r>
              <a:rPr lang="en-US" sz="1900" dirty="0" smtClean="0">
                <a:solidFill>
                  <a:schemeClr val="tx1"/>
                </a:solidFill>
              </a:rPr>
              <a:t>Met w/ CEQ, NOAA, FWS officials throughout process </a:t>
            </a:r>
          </a:p>
          <a:p>
            <a:pPr marL="274320" indent="-274320" eaLnBrk="1" fontAlgn="auto" hangingPunct="1">
              <a:spcAft>
                <a:spcPts val="0"/>
              </a:spcAft>
              <a:defRPr/>
            </a:pPr>
            <a:r>
              <a:rPr lang="en-US" sz="2400" b="1" dirty="0" smtClean="0">
                <a:solidFill>
                  <a:schemeClr val="tx1"/>
                </a:solidFill>
              </a:rPr>
              <a:t>Stated Goal</a:t>
            </a:r>
          </a:p>
          <a:p>
            <a:pPr marL="548640" lvl="1" indent="-274320" eaLnBrk="1" fontAlgn="auto" hangingPunct="1">
              <a:spcAft>
                <a:spcPts val="0"/>
              </a:spcAft>
              <a:defRPr/>
            </a:pPr>
            <a:r>
              <a:rPr lang="en-US" sz="1900" dirty="0" smtClean="0">
                <a:solidFill>
                  <a:schemeClr val="tx1"/>
                </a:solidFill>
              </a:rPr>
              <a:t>Improve oceans management through coordinated planning</a:t>
            </a:r>
          </a:p>
          <a:p>
            <a:pPr marL="548640" lvl="1" indent="-274320" eaLnBrk="1" fontAlgn="auto" hangingPunct="1">
              <a:spcAft>
                <a:spcPts val="0"/>
              </a:spcAft>
              <a:defRPr/>
            </a:pPr>
            <a:r>
              <a:rPr lang="en-US" sz="1900" dirty="0" smtClean="0">
                <a:solidFill>
                  <a:schemeClr val="tx1"/>
                </a:solidFill>
              </a:rPr>
              <a:t>Implement system of marine spatial planning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22" name="Title 1"/>
          <p:cNvSpPr>
            <a:spLocks noGrp="1"/>
          </p:cNvSpPr>
          <p:nvPr>
            <p:ph type="title"/>
          </p:nvPr>
        </p:nvSpPr>
        <p:spPr>
          <a:xfrm>
            <a:off x="1403350" y="265113"/>
            <a:ext cx="6465888" cy="781050"/>
          </a:xfrm>
        </p:spPr>
        <p:txBody>
          <a:bodyPr/>
          <a:lstStyle/>
          <a:p>
            <a:pPr eaLnBrk="1" hangingPunct="1"/>
            <a:r>
              <a:rPr lang="en-US" sz="4000" smtClean="0">
                <a:solidFill>
                  <a:srgbClr val="800000"/>
                </a:solidFill>
              </a:rPr>
              <a:t>National Oceans Policy</a:t>
            </a:r>
          </a:p>
        </p:txBody>
      </p:sp>
      <p:sp>
        <p:nvSpPr>
          <p:cNvPr id="9" name="Content Placeholder 2"/>
          <p:cNvSpPr>
            <a:spLocks noGrp="1"/>
          </p:cNvSpPr>
          <p:nvPr>
            <p:ph sz="quarter" idx="1"/>
          </p:nvPr>
        </p:nvSpPr>
        <p:spPr>
          <a:xfrm>
            <a:off x="534988" y="1160463"/>
            <a:ext cx="8008937" cy="4854575"/>
          </a:xfrm>
        </p:spPr>
        <p:txBody>
          <a:bodyPr>
            <a:normAutofit lnSpcReduction="10000"/>
          </a:bodyPr>
          <a:lstStyle/>
          <a:p>
            <a:pPr marL="274320" indent="-274320" eaLnBrk="1" fontAlgn="auto" hangingPunct="1">
              <a:spcAft>
                <a:spcPts val="0"/>
              </a:spcAft>
              <a:buFont typeface="Wingdings" pitchFamily="2" charset="2"/>
              <a:buNone/>
              <a:defRPr/>
            </a:pPr>
            <a:endParaRPr lang="en-US" sz="2400" dirty="0" smtClean="0"/>
          </a:p>
          <a:p>
            <a:pPr marL="274320" indent="-274320" eaLnBrk="1" fontAlgn="auto" hangingPunct="1">
              <a:spcAft>
                <a:spcPts val="0"/>
              </a:spcAft>
              <a:defRPr/>
            </a:pPr>
            <a:r>
              <a:rPr lang="en-US" sz="2400" b="1" dirty="0" smtClean="0">
                <a:solidFill>
                  <a:schemeClr val="tx1"/>
                </a:solidFill>
              </a:rPr>
              <a:t>Policy Proposal </a:t>
            </a:r>
          </a:p>
          <a:p>
            <a:pPr marL="548640" lvl="1" indent="-274320" eaLnBrk="1" fontAlgn="auto" hangingPunct="1">
              <a:spcAft>
                <a:spcPts val="0"/>
              </a:spcAft>
              <a:defRPr/>
            </a:pPr>
            <a:r>
              <a:rPr lang="en-US" sz="1900" dirty="0" smtClean="0">
                <a:solidFill>
                  <a:schemeClr val="tx1"/>
                </a:solidFill>
              </a:rPr>
              <a:t>Create National Ocean Council (NOC) with broad authority, chaired by CEQ and OSTP</a:t>
            </a:r>
          </a:p>
          <a:p>
            <a:pPr marL="548640" lvl="1" indent="-274320" eaLnBrk="1" fontAlgn="auto" hangingPunct="1">
              <a:spcAft>
                <a:spcPts val="0"/>
              </a:spcAft>
              <a:defRPr/>
            </a:pPr>
            <a:r>
              <a:rPr lang="en-US" sz="1900" dirty="0" smtClean="0">
                <a:solidFill>
                  <a:schemeClr val="tx1"/>
                </a:solidFill>
              </a:rPr>
              <a:t>Establish National Ocean Policy with Priority Objectives </a:t>
            </a:r>
          </a:p>
          <a:p>
            <a:pPr marL="548640" lvl="1" indent="-274320" eaLnBrk="1" fontAlgn="auto" hangingPunct="1">
              <a:spcAft>
                <a:spcPts val="0"/>
              </a:spcAft>
              <a:defRPr/>
            </a:pPr>
            <a:r>
              <a:rPr lang="en-US" sz="1900" dirty="0" smtClean="0">
                <a:solidFill>
                  <a:schemeClr val="tx1"/>
                </a:solidFill>
              </a:rPr>
              <a:t>Establish Regional Ocean Councils </a:t>
            </a:r>
          </a:p>
          <a:p>
            <a:pPr marL="548640" lvl="1" indent="-274320" eaLnBrk="1" fontAlgn="auto" hangingPunct="1">
              <a:spcAft>
                <a:spcPts val="0"/>
              </a:spcAft>
              <a:defRPr/>
            </a:pPr>
            <a:r>
              <a:rPr lang="en-US" sz="1900" dirty="0" smtClean="0">
                <a:solidFill>
                  <a:schemeClr val="tx1"/>
                </a:solidFill>
              </a:rPr>
              <a:t>Implement Coastal and Marine Spatial Planning, including Great Lakes and possible upland areas</a:t>
            </a:r>
          </a:p>
          <a:p>
            <a:pPr marL="274320" indent="-274320" eaLnBrk="1" fontAlgn="auto" hangingPunct="1">
              <a:spcAft>
                <a:spcPts val="0"/>
              </a:spcAft>
              <a:defRPr/>
            </a:pPr>
            <a:r>
              <a:rPr lang="en-US" sz="2400" b="1" dirty="0" smtClean="0">
                <a:solidFill>
                  <a:schemeClr val="tx1"/>
                </a:solidFill>
              </a:rPr>
              <a:t>Key Concerns </a:t>
            </a:r>
          </a:p>
          <a:p>
            <a:pPr marL="548640" lvl="1" indent="-274320" eaLnBrk="1" fontAlgn="auto" hangingPunct="1">
              <a:spcAft>
                <a:spcPts val="0"/>
              </a:spcAft>
              <a:defRPr/>
            </a:pPr>
            <a:r>
              <a:rPr lang="en-US" sz="1900" dirty="0" smtClean="0">
                <a:solidFill>
                  <a:schemeClr val="tx1"/>
                </a:solidFill>
              </a:rPr>
              <a:t>Federal top-down approach</a:t>
            </a:r>
          </a:p>
          <a:p>
            <a:pPr marL="548640" lvl="1" indent="-274320" eaLnBrk="1" fontAlgn="auto" hangingPunct="1">
              <a:spcAft>
                <a:spcPts val="0"/>
              </a:spcAft>
              <a:defRPr/>
            </a:pPr>
            <a:r>
              <a:rPr lang="en-US" sz="1900" dirty="0" smtClean="0">
                <a:solidFill>
                  <a:schemeClr val="tx1"/>
                </a:solidFill>
              </a:rPr>
              <a:t>New bureaucratic overlay and confusion </a:t>
            </a:r>
          </a:p>
          <a:p>
            <a:pPr marL="548640" lvl="1" indent="-274320" eaLnBrk="1" fontAlgn="auto" hangingPunct="1">
              <a:spcAft>
                <a:spcPts val="0"/>
              </a:spcAft>
              <a:defRPr/>
            </a:pPr>
            <a:r>
              <a:rPr lang="en-US" sz="1900" dirty="0" smtClean="0">
                <a:solidFill>
                  <a:schemeClr val="tx1"/>
                </a:solidFill>
              </a:rPr>
              <a:t>Insufficient recognition of importance of recreation </a:t>
            </a:r>
          </a:p>
          <a:p>
            <a:pPr marL="548640" lvl="1" indent="-274320" eaLnBrk="1" fontAlgn="auto" hangingPunct="1">
              <a:spcAft>
                <a:spcPts val="0"/>
              </a:spcAft>
              <a:defRPr/>
            </a:pPr>
            <a:r>
              <a:rPr lang="en-US" sz="1900" dirty="0" smtClean="0">
                <a:solidFill>
                  <a:schemeClr val="tx1"/>
                </a:solidFill>
              </a:rPr>
              <a:t>New marine protected areas </a:t>
            </a:r>
          </a:p>
          <a:p>
            <a:pPr marL="548640" lvl="1" indent="-274320" eaLnBrk="1" fontAlgn="auto" hangingPunct="1">
              <a:spcAft>
                <a:spcPts val="0"/>
              </a:spcAft>
              <a:defRPr/>
            </a:pPr>
            <a:r>
              <a:rPr lang="en-US" sz="1900" dirty="0" smtClean="0">
                <a:solidFill>
                  <a:schemeClr val="tx1"/>
                </a:solidFill>
              </a:rPr>
              <a:t>Stakeholder process and transparency </a:t>
            </a:r>
          </a:p>
          <a:p>
            <a:pPr marL="274320" indent="-274320" eaLnBrk="1" fontAlgn="auto" hangingPunct="1">
              <a:spcAft>
                <a:spcPts val="0"/>
              </a:spcAft>
              <a:buFont typeface="Wingdings" pitchFamily="2" charset="2"/>
              <a:buNone/>
              <a:defRPr/>
            </a:pPr>
            <a:endParaRPr lang="en-US" sz="2400" dirty="0" smtClean="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746" name="Title 1"/>
          <p:cNvSpPr>
            <a:spLocks noGrp="1"/>
          </p:cNvSpPr>
          <p:nvPr>
            <p:ph type="title"/>
          </p:nvPr>
        </p:nvSpPr>
        <p:spPr>
          <a:xfrm>
            <a:off x="1403350" y="265113"/>
            <a:ext cx="6465888" cy="781050"/>
          </a:xfrm>
        </p:spPr>
        <p:txBody>
          <a:bodyPr/>
          <a:lstStyle/>
          <a:p>
            <a:pPr eaLnBrk="1" hangingPunct="1"/>
            <a:r>
              <a:rPr lang="en-US" sz="4000" smtClean="0">
                <a:solidFill>
                  <a:srgbClr val="800000"/>
                </a:solidFill>
              </a:rPr>
              <a:t>National Oceans Policy</a:t>
            </a:r>
          </a:p>
        </p:txBody>
      </p:sp>
      <p:sp>
        <p:nvSpPr>
          <p:cNvPr id="31747" name="Content Placeholder 2"/>
          <p:cNvSpPr>
            <a:spLocks noGrp="1"/>
          </p:cNvSpPr>
          <p:nvPr>
            <p:ph sz="quarter" idx="1"/>
          </p:nvPr>
        </p:nvSpPr>
        <p:spPr>
          <a:xfrm>
            <a:off x="534988" y="1189038"/>
            <a:ext cx="8008937" cy="4854575"/>
          </a:xfrm>
        </p:spPr>
        <p:txBody>
          <a:bodyPr/>
          <a:lstStyle/>
          <a:p>
            <a:pPr eaLnBrk="1" hangingPunct="1">
              <a:buFont typeface="Wingdings" pitchFamily="2" charset="2"/>
              <a:buNone/>
            </a:pPr>
            <a:endParaRPr lang="en-US" sz="2400" smtClean="0"/>
          </a:p>
          <a:p>
            <a:pPr eaLnBrk="1" hangingPunct="1"/>
            <a:r>
              <a:rPr lang="en-US" sz="2400" b="1" smtClean="0">
                <a:solidFill>
                  <a:schemeClr val="tx1"/>
                </a:solidFill>
              </a:rPr>
              <a:t>What We Want </a:t>
            </a:r>
          </a:p>
          <a:p>
            <a:pPr lvl="1" eaLnBrk="1" hangingPunct="1"/>
            <a:r>
              <a:rPr lang="en-US" sz="1900" smtClean="0">
                <a:solidFill>
                  <a:schemeClr val="tx1"/>
                </a:solidFill>
              </a:rPr>
              <a:t>Make recreation a National Priority under National Ocean Policy </a:t>
            </a:r>
          </a:p>
          <a:p>
            <a:pPr lvl="1" eaLnBrk="1" hangingPunct="1"/>
            <a:r>
              <a:rPr lang="en-US" sz="1900" smtClean="0">
                <a:solidFill>
                  <a:schemeClr val="tx1"/>
                </a:solidFill>
              </a:rPr>
              <a:t>Promote and enhance recreational access/opportunities </a:t>
            </a:r>
          </a:p>
          <a:p>
            <a:pPr lvl="1" eaLnBrk="1" hangingPunct="1"/>
            <a:r>
              <a:rPr lang="en-US" sz="1900" smtClean="0">
                <a:solidFill>
                  <a:schemeClr val="tx1"/>
                </a:solidFill>
              </a:rPr>
              <a:t>Meaningful, binding, frequent stakeholder process</a:t>
            </a:r>
          </a:p>
          <a:p>
            <a:pPr lvl="1" eaLnBrk="1" hangingPunct="1"/>
            <a:r>
              <a:rPr lang="en-US" sz="1900" smtClean="0">
                <a:solidFill>
                  <a:schemeClr val="tx1"/>
                </a:solidFill>
              </a:rPr>
              <a:t>No top-down federal approach </a:t>
            </a:r>
          </a:p>
          <a:p>
            <a:pPr lvl="1" eaLnBrk="1" hangingPunct="1"/>
            <a:r>
              <a:rPr lang="en-US" sz="1900" smtClean="0">
                <a:solidFill>
                  <a:schemeClr val="tx1"/>
                </a:solidFill>
              </a:rPr>
              <a:t>Preserve existing authorities  </a:t>
            </a:r>
          </a:p>
          <a:p>
            <a:pPr eaLnBrk="1" hangingPunct="1"/>
            <a:r>
              <a:rPr lang="en-US" sz="2400" b="1" smtClean="0">
                <a:solidFill>
                  <a:schemeClr val="tx1"/>
                </a:solidFill>
              </a:rPr>
              <a:t>What We Want from Congress </a:t>
            </a:r>
          </a:p>
          <a:p>
            <a:pPr lvl="1" eaLnBrk="1" hangingPunct="1"/>
            <a:r>
              <a:rPr lang="en-US" sz="1900" smtClean="0">
                <a:solidFill>
                  <a:schemeClr val="tx1"/>
                </a:solidFill>
              </a:rPr>
              <a:t>Weigh in to protect recreational opportunities </a:t>
            </a:r>
          </a:p>
          <a:p>
            <a:pPr lvl="1" eaLnBrk="1" hangingPunct="1"/>
            <a:r>
              <a:rPr lang="en-US" sz="1900" smtClean="0">
                <a:solidFill>
                  <a:schemeClr val="tx1"/>
                </a:solidFill>
              </a:rPr>
              <a:t>Prevent Executive Order</a:t>
            </a:r>
          </a:p>
          <a:p>
            <a:pPr lvl="1" eaLnBrk="1" hangingPunct="1"/>
            <a:r>
              <a:rPr lang="en-US" sz="1900" smtClean="0">
                <a:solidFill>
                  <a:schemeClr val="tx1"/>
                </a:solidFill>
              </a:rPr>
              <a:t>Preserve Congressional authorities, oversight, regular order</a:t>
            </a:r>
          </a:p>
          <a:p>
            <a:pPr lvl="1" eaLnBrk="1" hangingPunct="1"/>
            <a:endParaRPr lang="en-US" sz="1900" smtClean="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14838" y="1684338"/>
            <a:ext cx="4581525" cy="4706937"/>
          </a:xfrm>
          <a:prstGeom prst="rect">
            <a:avLst/>
          </a:prstGeom>
          <a:solidFill>
            <a:srgbClr val="0033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Subtitle 1"/>
          <p:cNvSpPr>
            <a:spLocks noGrp="1"/>
          </p:cNvSpPr>
          <p:nvPr>
            <p:ph type="subTitle" idx="1"/>
          </p:nvPr>
        </p:nvSpPr>
        <p:spPr>
          <a:xfrm>
            <a:off x="5121275" y="2957513"/>
            <a:ext cx="3338513" cy="2759075"/>
          </a:xfrm>
        </p:spPr>
        <p:txBody>
          <a:bodyPr/>
          <a:lstStyle/>
          <a:p>
            <a:pPr eaLnBrk="1" fontAlgn="auto" hangingPunct="1">
              <a:spcAft>
                <a:spcPts val="0"/>
              </a:spcAft>
              <a:buFont typeface="Wingdings 2"/>
              <a:buNone/>
              <a:defRPr/>
            </a:pPr>
            <a:r>
              <a:rPr lang="en-US" dirty="0" smtClean="0">
                <a:solidFill>
                  <a:schemeClr val="tx1"/>
                </a:solidFill>
                <a:latin typeface="Verdana" pitchFamily="34" charset="0"/>
              </a:rPr>
              <a:t>Presented by</a:t>
            </a:r>
            <a:br>
              <a:rPr lang="en-US" dirty="0" smtClean="0">
                <a:solidFill>
                  <a:schemeClr val="tx1"/>
                </a:solidFill>
                <a:latin typeface="Verdana" pitchFamily="34" charset="0"/>
              </a:rPr>
            </a:br>
            <a:r>
              <a:rPr lang="en-US" dirty="0" smtClean="0">
                <a:solidFill>
                  <a:schemeClr val="tx1"/>
                </a:solidFill>
                <a:latin typeface="Verdana" pitchFamily="34" charset="0"/>
              </a:rPr>
              <a:t/>
            </a:r>
            <a:br>
              <a:rPr lang="en-US" dirty="0" smtClean="0">
                <a:solidFill>
                  <a:schemeClr val="tx1"/>
                </a:solidFill>
                <a:latin typeface="Verdana" pitchFamily="34" charset="0"/>
              </a:rPr>
            </a:br>
            <a:r>
              <a:rPr lang="en-US" cap="none" dirty="0" smtClean="0">
                <a:solidFill>
                  <a:schemeClr val="tx1"/>
                </a:solidFill>
                <a:latin typeface="Verdana" pitchFamily="34" charset="0"/>
              </a:rPr>
              <a:t>Mat Dunn</a:t>
            </a:r>
            <a:endParaRPr lang="en-US" cap="none" dirty="0">
              <a:solidFill>
                <a:schemeClr val="tx1"/>
              </a:solidFill>
              <a:latin typeface="Verdana" pitchFamily="34" charset="0"/>
            </a:endParaRPr>
          </a:p>
        </p:txBody>
      </p:sp>
      <p:sp>
        <p:nvSpPr>
          <p:cNvPr id="3" name="Title 2"/>
          <p:cNvSpPr>
            <a:spLocks noGrp="1"/>
          </p:cNvSpPr>
          <p:nvPr>
            <p:ph type="ctrTitle"/>
          </p:nvPr>
        </p:nvSpPr>
        <p:spPr>
          <a:xfrm>
            <a:off x="350838" y="533400"/>
            <a:ext cx="8469312" cy="1350963"/>
          </a:xfrm>
        </p:spPr>
        <p:txBody>
          <a:bodyPr>
            <a:normAutofit fontScale="90000"/>
          </a:bodyPr>
          <a:lstStyle/>
          <a:p>
            <a:pPr eaLnBrk="1" fontAlgn="auto" hangingPunct="1">
              <a:spcAft>
                <a:spcPts val="0"/>
              </a:spcAft>
              <a:defRPr/>
            </a:pPr>
            <a:r>
              <a:rPr lang="en-US" sz="7300" dirty="0" smtClean="0">
                <a:solidFill>
                  <a:srgbClr val="800000"/>
                </a:solidFill>
              </a:rPr>
              <a:t>Ethanol</a:t>
            </a:r>
            <a:br>
              <a:rPr lang="en-US" sz="7300" dirty="0" smtClean="0">
                <a:solidFill>
                  <a:srgbClr val="800000"/>
                </a:solidFill>
              </a:rPr>
            </a:br>
            <a:endParaRPr lang="en-US" dirty="0">
              <a:solidFill>
                <a:srgbClr val="800000"/>
              </a:solidFill>
            </a:endParaRPr>
          </a:p>
        </p:txBody>
      </p:sp>
      <p:sp>
        <p:nvSpPr>
          <p:cNvPr id="5" name="Rectangle 4"/>
          <p:cNvSpPr/>
          <p:nvPr/>
        </p:nvSpPr>
        <p:spPr>
          <a:xfrm>
            <a:off x="147638" y="6391275"/>
            <a:ext cx="8839200" cy="314325"/>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2773" name="Picture 3"/>
          <p:cNvPicPr>
            <a:picLocks noChangeAspect="1" noChangeArrowheads="1"/>
          </p:cNvPicPr>
          <p:nvPr/>
        </p:nvPicPr>
        <p:blipFill>
          <a:blip r:embed="rId2" cstate="screen"/>
          <a:srcRect t="7513"/>
          <a:stretch>
            <a:fillRect/>
          </a:stretch>
        </p:blipFill>
        <p:spPr bwMode="auto">
          <a:xfrm>
            <a:off x="152400" y="1687513"/>
            <a:ext cx="4206875" cy="4706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794" name="Title 1"/>
          <p:cNvSpPr>
            <a:spLocks noGrp="1"/>
          </p:cNvSpPr>
          <p:nvPr>
            <p:ph type="title"/>
          </p:nvPr>
        </p:nvSpPr>
        <p:spPr>
          <a:xfrm>
            <a:off x="1219200" y="265113"/>
            <a:ext cx="6465888" cy="781050"/>
          </a:xfrm>
        </p:spPr>
        <p:txBody>
          <a:bodyPr/>
          <a:lstStyle/>
          <a:p>
            <a:pPr eaLnBrk="1" hangingPunct="1"/>
            <a:r>
              <a:rPr lang="en-US" sz="4000" smtClean="0">
                <a:solidFill>
                  <a:srgbClr val="800000"/>
                </a:solidFill>
              </a:rPr>
              <a:t>Ethanol</a:t>
            </a:r>
          </a:p>
        </p:txBody>
      </p:sp>
      <p:sp>
        <p:nvSpPr>
          <p:cNvPr id="33795" name="Content Placeholder 2"/>
          <p:cNvSpPr>
            <a:spLocks noGrp="1"/>
          </p:cNvSpPr>
          <p:nvPr>
            <p:ph sz="quarter" idx="1"/>
          </p:nvPr>
        </p:nvSpPr>
        <p:spPr>
          <a:xfrm>
            <a:off x="534988" y="1189038"/>
            <a:ext cx="8008937" cy="4854575"/>
          </a:xfrm>
        </p:spPr>
        <p:txBody>
          <a:bodyPr/>
          <a:lstStyle/>
          <a:p>
            <a:pPr eaLnBrk="1" hangingPunct="1">
              <a:lnSpc>
                <a:spcPct val="90000"/>
              </a:lnSpc>
              <a:buFont typeface="Wingdings" pitchFamily="2" charset="2"/>
              <a:buNone/>
            </a:pPr>
            <a:endParaRPr lang="en-US" sz="2400" smtClean="0"/>
          </a:p>
          <a:p>
            <a:pPr eaLnBrk="1" hangingPunct="1">
              <a:lnSpc>
                <a:spcPct val="90000"/>
              </a:lnSpc>
            </a:pPr>
            <a:r>
              <a:rPr lang="en-US" sz="2400" b="1" smtClean="0">
                <a:solidFill>
                  <a:schemeClr val="tx1"/>
                </a:solidFill>
              </a:rPr>
              <a:t>Growth Energy Waiver Petition for E15 </a:t>
            </a:r>
          </a:p>
          <a:p>
            <a:pPr lvl="1" eaLnBrk="1" hangingPunct="1">
              <a:lnSpc>
                <a:spcPct val="90000"/>
              </a:lnSpc>
            </a:pPr>
            <a:r>
              <a:rPr lang="en-US" sz="1900" smtClean="0">
                <a:solidFill>
                  <a:schemeClr val="tx1"/>
                </a:solidFill>
              </a:rPr>
              <a:t>Filed March 2009 </a:t>
            </a:r>
          </a:p>
          <a:p>
            <a:pPr lvl="1" eaLnBrk="1" hangingPunct="1">
              <a:lnSpc>
                <a:spcPct val="90000"/>
              </a:lnSpc>
            </a:pPr>
            <a:r>
              <a:rPr lang="en-US" sz="1900" smtClean="0">
                <a:solidFill>
                  <a:schemeClr val="tx1"/>
                </a:solidFill>
              </a:rPr>
              <a:t>More than 30,000 comments from boaters and marine industry</a:t>
            </a:r>
          </a:p>
          <a:p>
            <a:pPr lvl="1" eaLnBrk="1" hangingPunct="1">
              <a:lnSpc>
                <a:spcPct val="90000"/>
              </a:lnSpc>
            </a:pPr>
            <a:r>
              <a:rPr lang="en-US" sz="1900" smtClean="0">
                <a:solidFill>
                  <a:schemeClr val="tx1"/>
                </a:solidFill>
              </a:rPr>
              <a:t>Decision due Dec. 1, 2009, but EPA exceeded deadline </a:t>
            </a:r>
          </a:p>
          <a:p>
            <a:pPr lvl="1" eaLnBrk="1" hangingPunct="1">
              <a:lnSpc>
                <a:spcPct val="90000"/>
              </a:lnSpc>
            </a:pPr>
            <a:r>
              <a:rPr lang="en-US" sz="1900" smtClean="0">
                <a:solidFill>
                  <a:schemeClr val="tx1"/>
                </a:solidFill>
              </a:rPr>
              <a:t>EPA expected to issue partial waiver based on limited auto testing this summer</a:t>
            </a:r>
          </a:p>
          <a:p>
            <a:pPr eaLnBrk="1" hangingPunct="1">
              <a:lnSpc>
                <a:spcPct val="90000"/>
              </a:lnSpc>
            </a:pPr>
            <a:r>
              <a:rPr lang="en-US" sz="2400" b="1" smtClean="0">
                <a:solidFill>
                  <a:schemeClr val="tx1"/>
                </a:solidFill>
              </a:rPr>
              <a:t>Problem </a:t>
            </a:r>
          </a:p>
          <a:p>
            <a:pPr lvl="1" eaLnBrk="1" hangingPunct="1">
              <a:lnSpc>
                <a:spcPct val="90000"/>
              </a:lnSpc>
            </a:pPr>
            <a:r>
              <a:rPr lang="en-US" sz="1900" smtClean="0">
                <a:solidFill>
                  <a:schemeClr val="tx1"/>
                </a:solidFill>
              </a:rPr>
              <a:t>Marine equipment not designed, calibrated, certified or warranted to run on E15 </a:t>
            </a:r>
          </a:p>
          <a:p>
            <a:pPr lvl="1" eaLnBrk="1" hangingPunct="1">
              <a:lnSpc>
                <a:spcPct val="90000"/>
              </a:lnSpc>
            </a:pPr>
            <a:r>
              <a:rPr lang="en-US" sz="1900" smtClean="0">
                <a:solidFill>
                  <a:schemeClr val="tx1"/>
                </a:solidFill>
              </a:rPr>
              <a:t>No testing of marine equipment </a:t>
            </a:r>
          </a:p>
          <a:p>
            <a:pPr lvl="1" eaLnBrk="1" hangingPunct="1">
              <a:lnSpc>
                <a:spcPct val="90000"/>
              </a:lnSpc>
            </a:pPr>
            <a:r>
              <a:rPr lang="en-US" sz="1900" smtClean="0">
                <a:solidFill>
                  <a:schemeClr val="tx1"/>
                </a:solidFill>
              </a:rPr>
              <a:t>Growth Energy petition woefully inadequate on data </a:t>
            </a:r>
          </a:p>
          <a:p>
            <a:pPr lvl="1" eaLnBrk="1" hangingPunct="1">
              <a:lnSpc>
                <a:spcPct val="90000"/>
              </a:lnSpc>
            </a:pPr>
            <a:r>
              <a:rPr lang="en-US" sz="1900" smtClean="0">
                <a:solidFill>
                  <a:schemeClr val="tx1"/>
                </a:solidFill>
              </a:rPr>
              <a:t>Performance, air emissions, warranty, and consumer safety concerns for marine equipment  </a:t>
            </a:r>
          </a:p>
          <a:p>
            <a:pPr eaLnBrk="1" hangingPunct="1">
              <a:lnSpc>
                <a:spcPct val="90000"/>
              </a:lnSpc>
              <a:buFont typeface="Wingdings" pitchFamily="2" charset="2"/>
              <a:buNone/>
            </a:pPr>
            <a:endParaRPr lang="en-US" sz="2400" smtClean="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818" name="Title 1"/>
          <p:cNvSpPr>
            <a:spLocks noGrp="1"/>
          </p:cNvSpPr>
          <p:nvPr>
            <p:ph type="title"/>
          </p:nvPr>
        </p:nvSpPr>
        <p:spPr>
          <a:xfrm>
            <a:off x="1219200" y="265113"/>
            <a:ext cx="6465888" cy="781050"/>
          </a:xfrm>
        </p:spPr>
        <p:txBody>
          <a:bodyPr/>
          <a:lstStyle/>
          <a:p>
            <a:pPr eaLnBrk="1" hangingPunct="1"/>
            <a:r>
              <a:rPr lang="en-US" sz="4000" smtClean="0">
                <a:solidFill>
                  <a:srgbClr val="800000"/>
                </a:solidFill>
              </a:rPr>
              <a:t>Ethanol</a:t>
            </a:r>
          </a:p>
        </p:txBody>
      </p:sp>
      <p:sp>
        <p:nvSpPr>
          <p:cNvPr id="34819" name="Content Placeholder 2"/>
          <p:cNvSpPr>
            <a:spLocks noGrp="1"/>
          </p:cNvSpPr>
          <p:nvPr>
            <p:ph sz="quarter" idx="1"/>
          </p:nvPr>
        </p:nvSpPr>
        <p:spPr>
          <a:xfrm>
            <a:off x="534988" y="1198563"/>
            <a:ext cx="8008937" cy="4854575"/>
          </a:xfrm>
        </p:spPr>
        <p:txBody>
          <a:bodyPr/>
          <a:lstStyle/>
          <a:p>
            <a:pPr eaLnBrk="1" hangingPunct="1">
              <a:lnSpc>
                <a:spcPct val="90000"/>
              </a:lnSpc>
              <a:buFont typeface="Wingdings" pitchFamily="2" charset="2"/>
              <a:buNone/>
            </a:pPr>
            <a:endParaRPr lang="en-US" sz="2400" smtClean="0"/>
          </a:p>
          <a:p>
            <a:pPr eaLnBrk="1" hangingPunct="1">
              <a:lnSpc>
                <a:spcPct val="90000"/>
              </a:lnSpc>
            </a:pPr>
            <a:r>
              <a:rPr lang="en-US" sz="2400" b="1" smtClean="0">
                <a:solidFill>
                  <a:schemeClr val="tx1"/>
                </a:solidFill>
              </a:rPr>
              <a:t>Why We Don’t Like E15</a:t>
            </a:r>
          </a:p>
          <a:p>
            <a:pPr lvl="1" eaLnBrk="1" hangingPunct="1">
              <a:lnSpc>
                <a:spcPct val="90000"/>
              </a:lnSpc>
            </a:pPr>
            <a:r>
              <a:rPr lang="en-US" sz="1900" smtClean="0">
                <a:solidFill>
                  <a:schemeClr val="tx1"/>
                </a:solidFill>
              </a:rPr>
              <a:t>It’s a boondoggle </a:t>
            </a:r>
          </a:p>
          <a:p>
            <a:pPr lvl="1" eaLnBrk="1" hangingPunct="1">
              <a:lnSpc>
                <a:spcPct val="90000"/>
              </a:lnSpc>
            </a:pPr>
            <a:r>
              <a:rPr lang="en-US" sz="1900" smtClean="0">
                <a:solidFill>
                  <a:schemeClr val="tx1"/>
                </a:solidFill>
              </a:rPr>
              <a:t>It’s bad for consumers—damages equipment </a:t>
            </a:r>
          </a:p>
          <a:p>
            <a:pPr lvl="1" eaLnBrk="1" hangingPunct="1">
              <a:lnSpc>
                <a:spcPct val="90000"/>
              </a:lnSpc>
            </a:pPr>
            <a:r>
              <a:rPr lang="en-US" sz="1900" smtClean="0">
                <a:solidFill>
                  <a:schemeClr val="tx1"/>
                </a:solidFill>
              </a:rPr>
              <a:t>It’s bad for air quality—increases Nox Emissions and will defeat catalysts over their full useful life </a:t>
            </a:r>
          </a:p>
          <a:p>
            <a:pPr lvl="1" eaLnBrk="1" hangingPunct="1">
              <a:lnSpc>
                <a:spcPct val="90000"/>
              </a:lnSpc>
            </a:pPr>
            <a:r>
              <a:rPr lang="en-US" sz="1900" smtClean="0">
                <a:solidFill>
                  <a:schemeClr val="tx1"/>
                </a:solidFill>
              </a:rPr>
              <a:t>It’s a bad fuel – shelf life of 90 days </a:t>
            </a:r>
          </a:p>
          <a:p>
            <a:pPr lvl="1" eaLnBrk="1" hangingPunct="1">
              <a:lnSpc>
                <a:spcPct val="90000"/>
              </a:lnSpc>
            </a:pPr>
            <a:r>
              <a:rPr lang="en-US" sz="1900" smtClean="0">
                <a:solidFill>
                  <a:schemeClr val="tx1"/>
                </a:solidFill>
              </a:rPr>
              <a:t>It’s bad for fuel economy – more gas, less distance, less power </a:t>
            </a:r>
          </a:p>
          <a:p>
            <a:pPr lvl="1" eaLnBrk="1" hangingPunct="1">
              <a:lnSpc>
                <a:spcPct val="90000"/>
              </a:lnSpc>
              <a:buFont typeface="Wingdings" pitchFamily="2" charset="2"/>
              <a:buNone/>
            </a:pPr>
            <a:endParaRPr lang="en-US" sz="1900" smtClean="0">
              <a:solidFill>
                <a:schemeClr val="tx1"/>
              </a:solidFill>
            </a:endParaRPr>
          </a:p>
          <a:p>
            <a:pPr eaLnBrk="1" hangingPunct="1">
              <a:lnSpc>
                <a:spcPct val="90000"/>
              </a:lnSpc>
            </a:pPr>
            <a:r>
              <a:rPr lang="en-US" sz="2400" b="1" smtClean="0">
                <a:solidFill>
                  <a:schemeClr val="tx1"/>
                </a:solidFill>
              </a:rPr>
              <a:t>EPA Doesn’t Have the Data to Justify Approval </a:t>
            </a:r>
          </a:p>
          <a:p>
            <a:pPr lvl="1" eaLnBrk="1" hangingPunct="1">
              <a:lnSpc>
                <a:spcPct val="90000"/>
              </a:lnSpc>
            </a:pPr>
            <a:r>
              <a:rPr lang="en-US" sz="1900" smtClean="0">
                <a:solidFill>
                  <a:schemeClr val="tx1"/>
                </a:solidFill>
              </a:rPr>
              <a:t>No marine testing </a:t>
            </a:r>
          </a:p>
          <a:p>
            <a:pPr lvl="1" eaLnBrk="1" hangingPunct="1">
              <a:lnSpc>
                <a:spcPct val="90000"/>
              </a:lnSpc>
            </a:pPr>
            <a:r>
              <a:rPr lang="en-US" sz="1900" smtClean="0">
                <a:solidFill>
                  <a:schemeClr val="tx1"/>
                </a:solidFill>
              </a:rPr>
              <a:t>Insufficient auto and other testing </a:t>
            </a:r>
          </a:p>
          <a:p>
            <a:pPr lvl="1" eaLnBrk="1" hangingPunct="1">
              <a:lnSpc>
                <a:spcPct val="90000"/>
              </a:lnSpc>
            </a:pPr>
            <a:r>
              <a:rPr lang="en-US" sz="1900" smtClean="0">
                <a:solidFill>
                  <a:schemeClr val="tx1"/>
                </a:solidFill>
              </a:rPr>
              <a:t>Partial Waiver will cause consumer confusion and misfuels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842" name="Title 1"/>
          <p:cNvSpPr>
            <a:spLocks noGrp="1"/>
          </p:cNvSpPr>
          <p:nvPr>
            <p:ph type="title"/>
          </p:nvPr>
        </p:nvSpPr>
        <p:spPr>
          <a:xfrm>
            <a:off x="1219200" y="265113"/>
            <a:ext cx="6465888" cy="781050"/>
          </a:xfrm>
        </p:spPr>
        <p:txBody>
          <a:bodyPr/>
          <a:lstStyle/>
          <a:p>
            <a:pPr eaLnBrk="1" hangingPunct="1"/>
            <a:r>
              <a:rPr lang="en-US" sz="4000" smtClean="0">
                <a:solidFill>
                  <a:srgbClr val="800000"/>
                </a:solidFill>
              </a:rPr>
              <a:t>Ethanol</a:t>
            </a:r>
          </a:p>
        </p:txBody>
      </p:sp>
      <p:sp>
        <p:nvSpPr>
          <p:cNvPr id="9" name="Content Placeholder 2"/>
          <p:cNvSpPr>
            <a:spLocks noGrp="1"/>
          </p:cNvSpPr>
          <p:nvPr>
            <p:ph sz="quarter" idx="1"/>
          </p:nvPr>
        </p:nvSpPr>
        <p:spPr>
          <a:xfrm>
            <a:off x="534988" y="1217613"/>
            <a:ext cx="8008937" cy="4854575"/>
          </a:xfrm>
        </p:spPr>
        <p:txBody>
          <a:bodyPr>
            <a:normAutofit fontScale="92500" lnSpcReduction="10000"/>
          </a:bodyPr>
          <a:lstStyle/>
          <a:p>
            <a:pPr marL="274320" indent="-274320" eaLnBrk="1" fontAlgn="auto" hangingPunct="1">
              <a:spcAft>
                <a:spcPts val="0"/>
              </a:spcAft>
              <a:buFont typeface="Wingdings" pitchFamily="2" charset="2"/>
              <a:buNone/>
              <a:defRPr/>
            </a:pPr>
            <a:endParaRPr lang="en-US" sz="2400" dirty="0" smtClean="0"/>
          </a:p>
          <a:p>
            <a:pPr marL="274320" indent="-274320" eaLnBrk="1" fontAlgn="auto" hangingPunct="1">
              <a:spcAft>
                <a:spcPts val="0"/>
              </a:spcAft>
              <a:defRPr/>
            </a:pPr>
            <a:r>
              <a:rPr lang="en-US" sz="2400" b="1" dirty="0" smtClean="0">
                <a:solidFill>
                  <a:schemeClr val="tx1"/>
                </a:solidFill>
              </a:rPr>
              <a:t>Legislative Solution </a:t>
            </a:r>
          </a:p>
          <a:p>
            <a:pPr marL="548640" lvl="1" indent="-274320" eaLnBrk="1" fontAlgn="auto" hangingPunct="1">
              <a:spcAft>
                <a:spcPts val="0"/>
              </a:spcAft>
              <a:defRPr/>
            </a:pPr>
            <a:r>
              <a:rPr lang="en-US" sz="1900" dirty="0" smtClean="0">
                <a:solidFill>
                  <a:schemeClr val="tx1"/>
                </a:solidFill>
              </a:rPr>
              <a:t>S. 1666, Mid-Level Ethanol Blends Act (Collins-Cardin)</a:t>
            </a:r>
          </a:p>
          <a:p>
            <a:pPr marL="548640" lvl="1" indent="-274320" eaLnBrk="1" fontAlgn="auto" hangingPunct="1">
              <a:spcAft>
                <a:spcPts val="0"/>
              </a:spcAft>
              <a:defRPr/>
            </a:pPr>
            <a:r>
              <a:rPr lang="en-US" sz="1900" dirty="0" smtClean="0">
                <a:solidFill>
                  <a:schemeClr val="tx1"/>
                </a:solidFill>
              </a:rPr>
              <a:t>Requires SAB study of impacts on consumers, compatible fuel availability </a:t>
            </a:r>
          </a:p>
          <a:p>
            <a:pPr marL="548640" lvl="1" indent="-274320" eaLnBrk="1" fontAlgn="auto" hangingPunct="1">
              <a:spcAft>
                <a:spcPts val="0"/>
              </a:spcAft>
              <a:defRPr/>
            </a:pPr>
            <a:r>
              <a:rPr lang="en-US" sz="1900" dirty="0" smtClean="0">
                <a:solidFill>
                  <a:schemeClr val="tx1"/>
                </a:solidFill>
              </a:rPr>
              <a:t>Prevents any EPA decision for 1 year until SAB study completion</a:t>
            </a:r>
          </a:p>
          <a:p>
            <a:pPr marL="548640" lvl="1" indent="-274320" eaLnBrk="1" fontAlgn="auto" hangingPunct="1">
              <a:spcAft>
                <a:spcPts val="0"/>
              </a:spcAft>
              <a:defRPr/>
            </a:pPr>
            <a:r>
              <a:rPr lang="en-US" sz="1900" dirty="0" smtClean="0">
                <a:solidFill>
                  <a:schemeClr val="tx1"/>
                </a:solidFill>
              </a:rPr>
              <a:t>Would prevent partial waiver until all on-road and non-road vehicle fleet is compatible </a:t>
            </a:r>
          </a:p>
          <a:p>
            <a:pPr marL="548640" lvl="1" indent="-274320" eaLnBrk="1" fontAlgn="auto" hangingPunct="1">
              <a:spcAft>
                <a:spcPts val="0"/>
              </a:spcAft>
              <a:defRPr/>
            </a:pPr>
            <a:r>
              <a:rPr lang="en-US" sz="1900" dirty="0" smtClean="0">
                <a:solidFill>
                  <a:schemeClr val="tx1"/>
                </a:solidFill>
              </a:rPr>
              <a:t>Cosponsors: Cardin (D-Md.), Landrieu (D-La.), Vitter (R-La.), Burr (R-N.C.), Whitehouse (D-R.I.), Webb (D-Va.)</a:t>
            </a:r>
          </a:p>
          <a:p>
            <a:pPr marL="548640" lvl="1" indent="-274320" eaLnBrk="1" fontAlgn="auto" hangingPunct="1">
              <a:spcAft>
                <a:spcPts val="0"/>
              </a:spcAft>
              <a:defRPr/>
            </a:pPr>
            <a:r>
              <a:rPr lang="en-US" sz="1900" dirty="0" smtClean="0">
                <a:solidFill>
                  <a:schemeClr val="tx1"/>
                </a:solidFill>
              </a:rPr>
              <a:t>Need additional bipartisan cosponsors </a:t>
            </a:r>
          </a:p>
          <a:p>
            <a:pPr marL="548640" lvl="1" indent="-274320" eaLnBrk="1" fontAlgn="auto" hangingPunct="1">
              <a:spcAft>
                <a:spcPts val="0"/>
              </a:spcAft>
              <a:defRPr/>
            </a:pPr>
            <a:r>
              <a:rPr lang="en-US" sz="1900" dirty="0" smtClean="0">
                <a:solidFill>
                  <a:schemeClr val="tx1"/>
                </a:solidFill>
              </a:rPr>
              <a:t>Request that S. 1666 be included as part of upcoming energy bill. </a:t>
            </a:r>
          </a:p>
          <a:p>
            <a:pPr marL="548640" lvl="1" indent="-274320" eaLnBrk="1" fontAlgn="auto" hangingPunct="1">
              <a:spcAft>
                <a:spcPts val="0"/>
              </a:spcAft>
              <a:defRPr/>
            </a:pPr>
            <a:r>
              <a:rPr lang="en-US" sz="1900" dirty="0" smtClean="0">
                <a:solidFill>
                  <a:schemeClr val="tx1"/>
                </a:solidFill>
              </a:rPr>
              <a:t>This is a consumer safety issue!   </a:t>
            </a:r>
          </a:p>
          <a:p>
            <a:pPr marL="548640" lvl="1" indent="-274320" eaLnBrk="1" fontAlgn="auto" hangingPunct="1">
              <a:spcAft>
                <a:spcPts val="0"/>
              </a:spcAft>
              <a:defRPr/>
            </a:pPr>
            <a:r>
              <a:rPr lang="en-US" sz="1900" dirty="0" smtClean="0">
                <a:solidFill>
                  <a:schemeClr val="tx1"/>
                </a:solidFill>
              </a:rPr>
              <a:t>Broad coalition support: oil, </a:t>
            </a:r>
            <a:r>
              <a:rPr lang="en-US" sz="1900" dirty="0" err="1" smtClean="0">
                <a:solidFill>
                  <a:schemeClr val="tx1"/>
                </a:solidFill>
              </a:rPr>
              <a:t>enviros</a:t>
            </a:r>
            <a:r>
              <a:rPr lang="en-US" sz="1900" dirty="0" smtClean="0">
                <a:solidFill>
                  <a:schemeClr val="tx1"/>
                </a:solidFill>
              </a:rPr>
              <a:t>, consumer, food, etc.</a:t>
            </a:r>
            <a:endParaRPr lang="en-US" sz="2400" dirty="0" smtClean="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26088" y="2414588"/>
            <a:ext cx="3460750" cy="3976687"/>
          </a:xfrm>
          <a:prstGeom prst="rect">
            <a:avLst/>
          </a:prstGeom>
          <a:solidFill>
            <a:srgbClr val="0033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Subtitle 1"/>
          <p:cNvSpPr>
            <a:spLocks noGrp="1"/>
          </p:cNvSpPr>
          <p:nvPr>
            <p:ph type="subTitle" idx="1"/>
          </p:nvPr>
        </p:nvSpPr>
        <p:spPr>
          <a:xfrm>
            <a:off x="5592763" y="3549650"/>
            <a:ext cx="3338512" cy="2759075"/>
          </a:xfrm>
        </p:spPr>
        <p:txBody>
          <a:bodyPr/>
          <a:lstStyle/>
          <a:p>
            <a:pPr eaLnBrk="1" fontAlgn="auto" hangingPunct="1">
              <a:spcAft>
                <a:spcPts val="0"/>
              </a:spcAft>
              <a:buFont typeface="Wingdings 2"/>
              <a:buNone/>
              <a:defRPr/>
            </a:pPr>
            <a:r>
              <a:rPr lang="en-US" dirty="0" smtClean="0">
                <a:solidFill>
                  <a:schemeClr val="tx1"/>
                </a:solidFill>
                <a:latin typeface="Verdana" pitchFamily="34" charset="0"/>
              </a:rPr>
              <a:t>Presented by</a:t>
            </a:r>
            <a:br>
              <a:rPr lang="en-US" dirty="0" smtClean="0">
                <a:solidFill>
                  <a:schemeClr val="tx1"/>
                </a:solidFill>
                <a:latin typeface="Verdana" pitchFamily="34" charset="0"/>
              </a:rPr>
            </a:br>
            <a:r>
              <a:rPr lang="en-US" dirty="0" smtClean="0">
                <a:solidFill>
                  <a:schemeClr val="tx1"/>
                </a:solidFill>
                <a:latin typeface="Verdana" pitchFamily="34" charset="0"/>
              </a:rPr>
              <a:t/>
            </a:r>
            <a:br>
              <a:rPr lang="en-US" dirty="0" smtClean="0">
                <a:solidFill>
                  <a:schemeClr val="tx1"/>
                </a:solidFill>
                <a:latin typeface="Verdana" pitchFamily="34" charset="0"/>
              </a:rPr>
            </a:br>
            <a:r>
              <a:rPr lang="en-US" cap="none" dirty="0" smtClean="0">
                <a:solidFill>
                  <a:schemeClr val="tx1"/>
                </a:solidFill>
                <a:latin typeface="Verdana" pitchFamily="34" charset="0"/>
              </a:rPr>
              <a:t>Mat Dunn</a:t>
            </a:r>
            <a:endParaRPr lang="en-US" cap="none" dirty="0">
              <a:solidFill>
                <a:schemeClr val="tx1"/>
              </a:solidFill>
              <a:latin typeface="Verdana" pitchFamily="34" charset="0"/>
            </a:endParaRPr>
          </a:p>
        </p:txBody>
      </p:sp>
      <p:sp>
        <p:nvSpPr>
          <p:cNvPr id="3" name="Title 2"/>
          <p:cNvSpPr>
            <a:spLocks noGrp="1"/>
          </p:cNvSpPr>
          <p:nvPr>
            <p:ph type="ctrTitle"/>
          </p:nvPr>
        </p:nvSpPr>
        <p:spPr>
          <a:xfrm>
            <a:off x="1035050" y="590550"/>
            <a:ext cx="6777038" cy="1709738"/>
          </a:xfrm>
        </p:spPr>
        <p:txBody>
          <a:bodyPr>
            <a:normAutofit fontScale="90000"/>
          </a:bodyPr>
          <a:lstStyle/>
          <a:p>
            <a:pPr eaLnBrk="1" fontAlgn="auto" hangingPunct="1">
              <a:spcAft>
                <a:spcPts val="0"/>
              </a:spcAft>
              <a:defRPr/>
            </a:pPr>
            <a:r>
              <a:rPr lang="en-US" sz="7300" dirty="0" smtClean="0">
                <a:solidFill>
                  <a:srgbClr val="800000"/>
                </a:solidFill>
              </a:rPr>
              <a:t>State of the Industry</a:t>
            </a:r>
            <a:endParaRPr lang="en-US" dirty="0">
              <a:solidFill>
                <a:srgbClr val="800000"/>
              </a:solidFill>
            </a:endParaRPr>
          </a:p>
        </p:txBody>
      </p:sp>
      <p:sp>
        <p:nvSpPr>
          <p:cNvPr id="5" name="Rectangle 4"/>
          <p:cNvSpPr/>
          <p:nvPr/>
        </p:nvSpPr>
        <p:spPr>
          <a:xfrm>
            <a:off x="147638" y="6391275"/>
            <a:ext cx="8839200" cy="314325"/>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6869" name="Picture 2"/>
          <p:cNvPicPr>
            <a:picLocks noChangeAspect="1" noChangeArrowheads="1"/>
          </p:cNvPicPr>
          <p:nvPr/>
        </p:nvPicPr>
        <p:blipFill>
          <a:blip r:embed="rId2" cstate="screen"/>
          <a:srcRect/>
          <a:stretch>
            <a:fillRect/>
          </a:stretch>
        </p:blipFill>
        <p:spPr bwMode="auto">
          <a:xfrm>
            <a:off x="144463" y="2416175"/>
            <a:ext cx="5302250" cy="397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890" name="Title 1"/>
          <p:cNvSpPr>
            <a:spLocks noGrp="1"/>
          </p:cNvSpPr>
          <p:nvPr>
            <p:ph type="title"/>
          </p:nvPr>
        </p:nvSpPr>
        <p:spPr>
          <a:xfrm>
            <a:off x="1219200" y="265113"/>
            <a:ext cx="6465888" cy="781050"/>
          </a:xfrm>
        </p:spPr>
        <p:txBody>
          <a:bodyPr/>
          <a:lstStyle/>
          <a:p>
            <a:pPr eaLnBrk="1" hangingPunct="1"/>
            <a:r>
              <a:rPr lang="en-US" sz="4000" smtClean="0">
                <a:solidFill>
                  <a:srgbClr val="800000"/>
                </a:solidFill>
              </a:rPr>
              <a:t>State of the Industry</a:t>
            </a:r>
          </a:p>
        </p:txBody>
      </p:sp>
      <p:sp>
        <p:nvSpPr>
          <p:cNvPr id="37891" name="Content Placeholder 2"/>
          <p:cNvSpPr>
            <a:spLocks noGrp="1"/>
          </p:cNvSpPr>
          <p:nvPr>
            <p:ph sz="quarter" idx="1"/>
          </p:nvPr>
        </p:nvSpPr>
        <p:spPr>
          <a:xfrm>
            <a:off x="534988" y="1112838"/>
            <a:ext cx="8008937" cy="4854575"/>
          </a:xfrm>
        </p:spPr>
        <p:txBody>
          <a:bodyPr/>
          <a:lstStyle/>
          <a:p>
            <a:pPr eaLnBrk="1" hangingPunct="1">
              <a:lnSpc>
                <a:spcPct val="90000"/>
              </a:lnSpc>
              <a:buFont typeface="Wingdings" pitchFamily="2" charset="2"/>
              <a:buNone/>
            </a:pPr>
            <a:endParaRPr lang="en-US" sz="2200" smtClean="0"/>
          </a:p>
          <a:p>
            <a:pPr eaLnBrk="1" hangingPunct="1">
              <a:lnSpc>
                <a:spcPct val="90000"/>
              </a:lnSpc>
            </a:pPr>
            <a:r>
              <a:rPr lang="en-US" sz="2200" b="1" smtClean="0">
                <a:solidFill>
                  <a:schemeClr val="tx1"/>
                </a:solidFill>
              </a:rPr>
              <a:t>Boating is major consumer goods and services industry </a:t>
            </a:r>
          </a:p>
          <a:p>
            <a:pPr lvl="1" eaLnBrk="1" hangingPunct="1">
              <a:lnSpc>
                <a:spcPct val="90000"/>
              </a:lnSpc>
            </a:pPr>
            <a:r>
              <a:rPr lang="en-US" sz="1800" smtClean="0">
                <a:solidFill>
                  <a:schemeClr val="tx1"/>
                </a:solidFill>
              </a:rPr>
              <a:t>$30B new sales and services 2009 </a:t>
            </a:r>
          </a:p>
          <a:p>
            <a:pPr lvl="1" eaLnBrk="1" hangingPunct="1">
              <a:lnSpc>
                <a:spcPct val="90000"/>
              </a:lnSpc>
            </a:pPr>
            <a:r>
              <a:rPr lang="en-US" sz="1800" smtClean="0">
                <a:solidFill>
                  <a:schemeClr val="tx1"/>
                </a:solidFill>
              </a:rPr>
              <a:t>13M registered recreational boats </a:t>
            </a:r>
          </a:p>
          <a:p>
            <a:pPr lvl="1" eaLnBrk="1" hangingPunct="1">
              <a:lnSpc>
                <a:spcPct val="90000"/>
              </a:lnSpc>
            </a:pPr>
            <a:r>
              <a:rPr lang="en-US" sz="1800" smtClean="0">
                <a:solidFill>
                  <a:schemeClr val="tx1"/>
                </a:solidFill>
              </a:rPr>
              <a:t>70M boaters in 2009</a:t>
            </a:r>
          </a:p>
          <a:p>
            <a:pPr lvl="1" eaLnBrk="1" hangingPunct="1">
              <a:lnSpc>
                <a:spcPct val="90000"/>
              </a:lnSpc>
            </a:pPr>
            <a:r>
              <a:rPr lang="en-US" sz="1800" smtClean="0">
                <a:solidFill>
                  <a:schemeClr val="tx1"/>
                </a:solidFill>
              </a:rPr>
              <a:t>Over 18,000 marine businesses nationwide supporting over 300,000 jobs  </a:t>
            </a:r>
          </a:p>
          <a:p>
            <a:pPr lvl="1" eaLnBrk="1" hangingPunct="1">
              <a:lnSpc>
                <a:spcPct val="90000"/>
              </a:lnSpc>
            </a:pPr>
            <a:r>
              <a:rPr lang="en-US" sz="1800" smtClean="0">
                <a:solidFill>
                  <a:schemeClr val="tx1"/>
                </a:solidFill>
              </a:rPr>
              <a:t>Middle-class activity – 75% boat owners have household income of less than $100K per year</a:t>
            </a:r>
          </a:p>
          <a:p>
            <a:pPr lvl="1" eaLnBrk="1" hangingPunct="1">
              <a:lnSpc>
                <a:spcPct val="90000"/>
              </a:lnSpc>
            </a:pPr>
            <a:r>
              <a:rPr lang="en-US" sz="1800" smtClean="0">
                <a:solidFill>
                  <a:schemeClr val="tx1"/>
                </a:solidFill>
              </a:rPr>
              <a:t>90% of boats under 26 feet (trailerable) </a:t>
            </a:r>
          </a:p>
          <a:p>
            <a:pPr lvl="1" eaLnBrk="1" hangingPunct="1">
              <a:lnSpc>
                <a:spcPct val="90000"/>
              </a:lnSpc>
              <a:buFont typeface="Wingdings" pitchFamily="2" charset="2"/>
              <a:buNone/>
            </a:pPr>
            <a:endParaRPr lang="en-US" sz="1800" smtClean="0">
              <a:solidFill>
                <a:schemeClr val="tx1"/>
              </a:solidFill>
            </a:endParaRPr>
          </a:p>
          <a:p>
            <a:pPr eaLnBrk="1" hangingPunct="1">
              <a:lnSpc>
                <a:spcPct val="90000"/>
              </a:lnSpc>
            </a:pPr>
            <a:r>
              <a:rPr lang="en-US" sz="2200" b="1" smtClean="0">
                <a:solidFill>
                  <a:schemeClr val="tx1"/>
                </a:solidFill>
              </a:rPr>
              <a:t>Major Challenges for the Boating Industry </a:t>
            </a:r>
          </a:p>
          <a:p>
            <a:pPr lvl="1" eaLnBrk="1" hangingPunct="1">
              <a:lnSpc>
                <a:spcPct val="90000"/>
              </a:lnSpc>
            </a:pPr>
            <a:r>
              <a:rPr lang="en-US" sz="1800" smtClean="0">
                <a:solidFill>
                  <a:schemeClr val="tx1"/>
                </a:solidFill>
              </a:rPr>
              <a:t>Credit liquidity and capital access </a:t>
            </a:r>
          </a:p>
          <a:p>
            <a:pPr lvl="1" eaLnBrk="1" hangingPunct="1">
              <a:lnSpc>
                <a:spcPct val="90000"/>
              </a:lnSpc>
            </a:pPr>
            <a:r>
              <a:rPr lang="en-US" sz="1800" smtClean="0">
                <a:solidFill>
                  <a:schemeClr val="tx1"/>
                </a:solidFill>
              </a:rPr>
              <a:t>Inventory financing </a:t>
            </a:r>
          </a:p>
          <a:p>
            <a:pPr lvl="1" eaLnBrk="1" hangingPunct="1">
              <a:lnSpc>
                <a:spcPct val="90000"/>
              </a:lnSpc>
            </a:pPr>
            <a:r>
              <a:rPr lang="en-US" sz="1800" smtClean="0">
                <a:solidFill>
                  <a:schemeClr val="tx1"/>
                </a:solidFill>
              </a:rPr>
              <a:t>Consumer confidence and demand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7163" y="1293813"/>
            <a:ext cx="8829675" cy="5116512"/>
          </a:xfrm>
          <a:prstGeom prst="rect">
            <a:avLst/>
          </a:prstGeom>
          <a:solidFill>
            <a:srgbClr val="0033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6" name="Title 1"/>
          <p:cNvSpPr>
            <a:spLocks noGrp="1"/>
          </p:cNvSpPr>
          <p:nvPr>
            <p:ph type="title"/>
          </p:nvPr>
        </p:nvSpPr>
        <p:spPr>
          <a:xfrm>
            <a:off x="3257550" y="209550"/>
            <a:ext cx="4667250" cy="781050"/>
          </a:xfrm>
        </p:spPr>
        <p:txBody>
          <a:bodyPr/>
          <a:lstStyle/>
          <a:p>
            <a:pPr eaLnBrk="1" hangingPunct="1"/>
            <a:r>
              <a:rPr lang="en-US" smtClean="0">
                <a:solidFill>
                  <a:srgbClr val="800000"/>
                </a:solidFill>
              </a:rPr>
              <a:t>On Today’s Webinar</a:t>
            </a:r>
          </a:p>
        </p:txBody>
      </p:sp>
      <p:sp>
        <p:nvSpPr>
          <p:cNvPr id="16387" name="Content Placeholder 2"/>
          <p:cNvSpPr txBox="1">
            <a:spLocks/>
          </p:cNvSpPr>
          <p:nvPr/>
        </p:nvSpPr>
        <p:spPr bwMode="auto">
          <a:xfrm>
            <a:off x="5911850" y="1871663"/>
            <a:ext cx="2932113" cy="3479800"/>
          </a:xfrm>
          <a:prstGeom prst="rect">
            <a:avLst/>
          </a:prstGeom>
          <a:noFill/>
          <a:ln w="9525">
            <a:noFill/>
            <a:miter lim="800000"/>
            <a:headEnd/>
            <a:tailEnd/>
          </a:ln>
        </p:spPr>
        <p:txBody>
          <a:bodyPr/>
          <a:lstStyle/>
          <a:p>
            <a:pPr marL="273050" indent="-273050">
              <a:spcBef>
                <a:spcPct val="20000"/>
              </a:spcBef>
              <a:buClr>
                <a:srgbClr val="800000"/>
              </a:buClr>
              <a:buSzPct val="85000"/>
              <a:buFont typeface="Wingdings" pitchFamily="2" charset="2"/>
              <a:buNone/>
            </a:pPr>
            <a:endParaRPr lang="en-US">
              <a:solidFill>
                <a:srgbClr val="800000"/>
              </a:solidFill>
              <a:latin typeface="Verdana" pitchFamily="34" charset="0"/>
            </a:endParaRPr>
          </a:p>
          <a:p>
            <a:pPr marL="273050" indent="-273050">
              <a:spcBef>
                <a:spcPct val="20000"/>
              </a:spcBef>
              <a:buClr>
                <a:srgbClr val="800000"/>
              </a:buClr>
              <a:buSzPct val="85000"/>
              <a:buFont typeface="Wingdings" pitchFamily="2" charset="2"/>
              <a:buNone/>
            </a:pPr>
            <a:r>
              <a:rPr lang="en-US" sz="2400">
                <a:latin typeface="Verdana" pitchFamily="34" charset="0"/>
              </a:rPr>
              <a:t>Mat Dunn</a:t>
            </a:r>
          </a:p>
          <a:p>
            <a:pPr marL="273050" indent="-273050">
              <a:spcBef>
                <a:spcPct val="20000"/>
              </a:spcBef>
              <a:buClr>
                <a:srgbClr val="800000"/>
              </a:buClr>
              <a:buSzPct val="85000"/>
              <a:buFont typeface="Wingdings" pitchFamily="2" charset="2"/>
              <a:buNone/>
            </a:pPr>
            <a:r>
              <a:rPr lang="en-US" sz="1600" i="1">
                <a:solidFill>
                  <a:srgbClr val="800000"/>
                </a:solidFill>
                <a:latin typeface="Verdana" pitchFamily="34" charset="0"/>
              </a:rPr>
              <a:t>Legislative Director</a:t>
            </a:r>
          </a:p>
          <a:p>
            <a:pPr marL="273050" indent="-273050">
              <a:spcBef>
                <a:spcPct val="20000"/>
              </a:spcBef>
              <a:buClr>
                <a:srgbClr val="800000"/>
              </a:buClr>
              <a:buSzPct val="85000"/>
              <a:buFont typeface="Wingdings" pitchFamily="2" charset="2"/>
              <a:buNone/>
            </a:pPr>
            <a:endParaRPr lang="en-US" sz="1600">
              <a:solidFill>
                <a:srgbClr val="800000"/>
              </a:solidFill>
              <a:latin typeface="Verdana" pitchFamily="34" charset="0"/>
            </a:endParaRPr>
          </a:p>
          <a:p>
            <a:pPr marL="273050" indent="-273050">
              <a:spcBef>
                <a:spcPct val="20000"/>
              </a:spcBef>
              <a:buClr>
                <a:srgbClr val="800000"/>
              </a:buClr>
              <a:buSzPct val="85000"/>
              <a:buFont typeface="Wingdings" pitchFamily="2" charset="2"/>
              <a:buNone/>
            </a:pPr>
            <a:endParaRPr lang="en-US" sz="2400">
              <a:solidFill>
                <a:srgbClr val="800000"/>
              </a:solidFill>
              <a:latin typeface="Verdana" pitchFamily="34" charset="0"/>
            </a:endParaRPr>
          </a:p>
          <a:p>
            <a:pPr marL="273050" indent="-273050">
              <a:spcBef>
                <a:spcPct val="20000"/>
              </a:spcBef>
              <a:buClr>
                <a:srgbClr val="800000"/>
              </a:buClr>
              <a:buSzPct val="85000"/>
              <a:buFont typeface="Wingdings" pitchFamily="2" charset="2"/>
              <a:buNone/>
            </a:pPr>
            <a:r>
              <a:rPr lang="en-US" sz="2400">
                <a:latin typeface="Verdana" pitchFamily="34" charset="0"/>
              </a:rPr>
              <a:t>Jeff Gabriel</a:t>
            </a:r>
          </a:p>
          <a:p>
            <a:pPr marL="273050" indent="-273050">
              <a:spcBef>
                <a:spcPct val="20000"/>
              </a:spcBef>
              <a:buClr>
                <a:srgbClr val="800000"/>
              </a:buClr>
              <a:buSzPct val="85000"/>
              <a:buFont typeface="Wingdings" pitchFamily="2" charset="2"/>
              <a:buNone/>
            </a:pPr>
            <a:r>
              <a:rPr lang="en-US" sz="1600" i="1">
                <a:solidFill>
                  <a:srgbClr val="800000"/>
                </a:solidFill>
                <a:latin typeface="Verdana" pitchFamily="34" charset="0"/>
              </a:rPr>
              <a:t>NMMA Legislative Counsel</a:t>
            </a:r>
          </a:p>
          <a:p>
            <a:pPr marL="273050" indent="-273050">
              <a:spcBef>
                <a:spcPct val="20000"/>
              </a:spcBef>
              <a:buClr>
                <a:srgbClr val="800000"/>
              </a:buClr>
              <a:buSzPct val="85000"/>
              <a:buFont typeface="Wingdings" pitchFamily="2" charset="2"/>
              <a:buNone/>
            </a:pPr>
            <a:endParaRPr lang="en-US" sz="1600">
              <a:solidFill>
                <a:srgbClr val="800000"/>
              </a:solidFill>
              <a:latin typeface="Verdana" pitchFamily="34" charset="0"/>
            </a:endParaRPr>
          </a:p>
          <a:p>
            <a:pPr marL="273050" indent="-273050">
              <a:spcBef>
                <a:spcPct val="20000"/>
              </a:spcBef>
              <a:buClr>
                <a:srgbClr val="800000"/>
              </a:buClr>
              <a:buSzPct val="85000"/>
              <a:buFont typeface="Wingdings" pitchFamily="2" charset="2"/>
              <a:buNone/>
            </a:pPr>
            <a:endParaRPr lang="en-US" sz="2400">
              <a:solidFill>
                <a:srgbClr val="800000"/>
              </a:solidFill>
              <a:latin typeface="Verdana" pitchFamily="34" charset="0"/>
            </a:endParaRPr>
          </a:p>
        </p:txBody>
      </p:sp>
      <p:pic>
        <p:nvPicPr>
          <p:cNvPr id="16388" name="Picture 2"/>
          <p:cNvPicPr>
            <a:picLocks noChangeAspect="1" noChangeArrowheads="1"/>
          </p:cNvPicPr>
          <p:nvPr/>
        </p:nvPicPr>
        <p:blipFill>
          <a:blip r:embed="rId2" cstate="screen"/>
          <a:srcRect/>
          <a:stretch>
            <a:fillRect/>
          </a:stretch>
        </p:blipFill>
        <p:spPr bwMode="auto">
          <a:xfrm>
            <a:off x="400050" y="1601788"/>
            <a:ext cx="1185863" cy="1317625"/>
          </a:xfrm>
          <a:prstGeom prst="rect">
            <a:avLst/>
          </a:prstGeom>
          <a:noFill/>
          <a:ln w="9525">
            <a:solidFill>
              <a:schemeClr val="tx1"/>
            </a:solidFill>
            <a:miter lim="800000"/>
            <a:headEnd/>
            <a:tailEnd/>
          </a:ln>
        </p:spPr>
      </p:pic>
      <p:pic>
        <p:nvPicPr>
          <p:cNvPr id="16389" name="Picture 4"/>
          <p:cNvPicPr>
            <a:picLocks noChangeAspect="1" noChangeArrowheads="1"/>
          </p:cNvPicPr>
          <p:nvPr/>
        </p:nvPicPr>
        <p:blipFill>
          <a:blip r:embed="rId3" cstate="screen"/>
          <a:srcRect/>
          <a:stretch>
            <a:fillRect/>
          </a:stretch>
        </p:blipFill>
        <p:spPr bwMode="auto">
          <a:xfrm>
            <a:off x="412750" y="3275013"/>
            <a:ext cx="1163638" cy="1358900"/>
          </a:xfrm>
          <a:prstGeom prst="rect">
            <a:avLst/>
          </a:prstGeom>
          <a:noFill/>
          <a:ln w="9525">
            <a:solidFill>
              <a:schemeClr val="tx1"/>
            </a:solidFill>
            <a:miter lim="800000"/>
            <a:headEnd/>
            <a:tailEnd/>
          </a:ln>
        </p:spPr>
      </p:pic>
      <p:pic>
        <p:nvPicPr>
          <p:cNvPr id="16390" name="Picture 10" descr="abc.jpg"/>
          <p:cNvPicPr>
            <a:picLocks noChangeAspect="1"/>
          </p:cNvPicPr>
          <p:nvPr/>
        </p:nvPicPr>
        <p:blipFill>
          <a:blip r:embed="rId4" cstate="screen"/>
          <a:srcRect/>
          <a:stretch>
            <a:fillRect/>
          </a:stretch>
        </p:blipFill>
        <p:spPr bwMode="auto">
          <a:xfrm>
            <a:off x="1422400" y="284163"/>
            <a:ext cx="1773238" cy="857250"/>
          </a:xfrm>
          <a:prstGeom prst="rect">
            <a:avLst/>
          </a:prstGeom>
          <a:noFill/>
          <a:ln w="9525">
            <a:noFill/>
            <a:miter lim="800000"/>
            <a:headEnd/>
            <a:tailEnd/>
          </a:ln>
        </p:spPr>
      </p:pic>
      <p:sp>
        <p:nvSpPr>
          <p:cNvPr id="16391" name="Content Placeholder 2"/>
          <p:cNvSpPr txBox="1">
            <a:spLocks/>
          </p:cNvSpPr>
          <p:nvPr/>
        </p:nvSpPr>
        <p:spPr bwMode="auto">
          <a:xfrm>
            <a:off x="1768475" y="1576388"/>
            <a:ext cx="2655888" cy="3527425"/>
          </a:xfrm>
          <a:prstGeom prst="rect">
            <a:avLst/>
          </a:prstGeom>
          <a:noFill/>
          <a:ln w="9525">
            <a:noFill/>
            <a:miter lim="800000"/>
            <a:headEnd/>
            <a:tailEnd/>
          </a:ln>
        </p:spPr>
        <p:txBody>
          <a:bodyPr/>
          <a:lstStyle/>
          <a:p>
            <a:pPr marL="273050" indent="-273050">
              <a:spcBef>
                <a:spcPct val="20000"/>
              </a:spcBef>
              <a:buClr>
                <a:srgbClr val="800000"/>
              </a:buClr>
              <a:buSzPct val="85000"/>
              <a:buFont typeface="Wingdings" pitchFamily="2" charset="2"/>
              <a:buNone/>
            </a:pPr>
            <a:endParaRPr lang="en-US">
              <a:solidFill>
                <a:srgbClr val="800000"/>
              </a:solidFill>
              <a:latin typeface="Verdana" pitchFamily="34" charset="0"/>
            </a:endParaRPr>
          </a:p>
          <a:p>
            <a:pPr marL="273050" indent="-273050">
              <a:spcBef>
                <a:spcPct val="20000"/>
              </a:spcBef>
              <a:buClr>
                <a:srgbClr val="800000"/>
              </a:buClr>
              <a:buSzPct val="85000"/>
              <a:buFont typeface="Wingdings" pitchFamily="2" charset="2"/>
              <a:buNone/>
            </a:pPr>
            <a:r>
              <a:rPr lang="en-US" sz="2400">
                <a:latin typeface="Verdana" pitchFamily="34" charset="0"/>
              </a:rPr>
              <a:t>Bryan Welsh</a:t>
            </a:r>
          </a:p>
          <a:p>
            <a:pPr marL="273050" indent="-273050">
              <a:spcBef>
                <a:spcPct val="20000"/>
              </a:spcBef>
              <a:buClr>
                <a:srgbClr val="800000"/>
              </a:buClr>
              <a:buSzPct val="85000"/>
              <a:buFont typeface="Wingdings" pitchFamily="2" charset="2"/>
              <a:buNone/>
            </a:pPr>
            <a:r>
              <a:rPr lang="en-US" sz="1600" i="1">
                <a:solidFill>
                  <a:srgbClr val="800000"/>
                </a:solidFill>
                <a:latin typeface="Verdana" pitchFamily="34" charset="0"/>
              </a:rPr>
              <a:t>Webinar Moderator &amp; </a:t>
            </a:r>
          </a:p>
          <a:p>
            <a:pPr marL="273050" indent="-273050">
              <a:spcBef>
                <a:spcPct val="20000"/>
              </a:spcBef>
              <a:buClr>
                <a:srgbClr val="800000"/>
              </a:buClr>
              <a:buSzPct val="85000"/>
              <a:buFont typeface="Wingdings" pitchFamily="2" charset="2"/>
              <a:buNone/>
            </a:pPr>
            <a:r>
              <a:rPr lang="en-US" sz="1600" i="1">
                <a:solidFill>
                  <a:srgbClr val="800000"/>
                </a:solidFill>
                <a:latin typeface="Verdana" pitchFamily="34" charset="0"/>
              </a:rPr>
              <a:t>Director of Membership</a:t>
            </a:r>
          </a:p>
          <a:p>
            <a:pPr marL="273050" indent="-273050">
              <a:spcBef>
                <a:spcPct val="20000"/>
              </a:spcBef>
              <a:buClr>
                <a:srgbClr val="800000"/>
              </a:buClr>
              <a:buSzPct val="85000"/>
              <a:buFont typeface="Wingdings" pitchFamily="2" charset="2"/>
              <a:buNone/>
            </a:pPr>
            <a:endParaRPr lang="en-US" sz="1600">
              <a:solidFill>
                <a:srgbClr val="800000"/>
              </a:solidFill>
              <a:latin typeface="Verdana" pitchFamily="34" charset="0"/>
            </a:endParaRPr>
          </a:p>
          <a:p>
            <a:pPr marL="273050" indent="-273050">
              <a:spcBef>
                <a:spcPct val="20000"/>
              </a:spcBef>
              <a:buClr>
                <a:srgbClr val="800000"/>
              </a:buClr>
              <a:buSzPct val="85000"/>
              <a:buFont typeface="Wingdings" pitchFamily="2" charset="2"/>
              <a:buNone/>
            </a:pPr>
            <a:endParaRPr lang="en-US" sz="2400">
              <a:solidFill>
                <a:srgbClr val="800000"/>
              </a:solidFill>
              <a:latin typeface="Verdana" pitchFamily="34" charset="0"/>
            </a:endParaRPr>
          </a:p>
          <a:p>
            <a:pPr marL="273050" indent="-273050">
              <a:spcBef>
                <a:spcPct val="20000"/>
              </a:spcBef>
              <a:buClr>
                <a:srgbClr val="800000"/>
              </a:buClr>
              <a:buSzPct val="85000"/>
              <a:buFont typeface="Wingdings" pitchFamily="2" charset="2"/>
              <a:buNone/>
            </a:pPr>
            <a:r>
              <a:rPr lang="en-US" sz="2400">
                <a:latin typeface="Verdana" pitchFamily="34" charset="0"/>
              </a:rPr>
              <a:t>Cindy Squires</a:t>
            </a:r>
          </a:p>
          <a:p>
            <a:pPr marL="273050" indent="-273050">
              <a:spcBef>
                <a:spcPct val="20000"/>
              </a:spcBef>
              <a:buClr>
                <a:srgbClr val="800000"/>
              </a:buClr>
              <a:buSzPct val="85000"/>
              <a:buFont typeface="Wingdings" pitchFamily="2" charset="2"/>
              <a:buNone/>
            </a:pPr>
            <a:r>
              <a:rPr lang="en-US" sz="1600" i="1">
                <a:solidFill>
                  <a:srgbClr val="800000"/>
                </a:solidFill>
                <a:latin typeface="Verdana" pitchFamily="34" charset="0"/>
              </a:rPr>
              <a:t>NMMA Chief Counsel</a:t>
            </a:r>
          </a:p>
        </p:txBody>
      </p:sp>
      <p:pic>
        <p:nvPicPr>
          <p:cNvPr id="16392" name="Picture 10"/>
          <p:cNvPicPr>
            <a:picLocks noChangeAspect="1" noChangeArrowheads="1"/>
          </p:cNvPicPr>
          <p:nvPr/>
        </p:nvPicPr>
        <p:blipFill>
          <a:blip r:embed="rId5" cstate="screen"/>
          <a:srcRect/>
          <a:stretch>
            <a:fillRect/>
          </a:stretch>
        </p:blipFill>
        <p:spPr bwMode="auto">
          <a:xfrm>
            <a:off x="4729163" y="1589088"/>
            <a:ext cx="1117600" cy="1363662"/>
          </a:xfrm>
          <a:prstGeom prst="rect">
            <a:avLst/>
          </a:prstGeom>
          <a:noFill/>
          <a:ln w="9525">
            <a:solidFill>
              <a:schemeClr val="tx1"/>
            </a:solidFill>
            <a:miter lim="800000"/>
            <a:headEnd/>
            <a:tailEnd/>
          </a:ln>
        </p:spPr>
      </p:pic>
      <p:pic>
        <p:nvPicPr>
          <p:cNvPr id="16393" name="Picture 11"/>
          <p:cNvPicPr>
            <a:picLocks noChangeAspect="1" noChangeArrowheads="1"/>
          </p:cNvPicPr>
          <p:nvPr/>
        </p:nvPicPr>
        <p:blipFill>
          <a:blip r:embed="rId6" cstate="screen"/>
          <a:srcRect/>
          <a:stretch>
            <a:fillRect/>
          </a:stretch>
        </p:blipFill>
        <p:spPr bwMode="auto">
          <a:xfrm>
            <a:off x="4695825" y="3290888"/>
            <a:ext cx="1219200" cy="1352550"/>
          </a:xfrm>
          <a:prstGeom prst="rect">
            <a:avLst/>
          </a:prstGeom>
          <a:noFill/>
          <a:ln w="9525">
            <a:solidFill>
              <a:schemeClr val="tx1"/>
            </a:solidFill>
            <a:miter lim="800000"/>
            <a:headEnd/>
            <a:tailEnd/>
          </a:ln>
        </p:spPr>
      </p:pic>
      <p:pic>
        <p:nvPicPr>
          <p:cNvPr id="16394" name="Picture 11"/>
          <p:cNvPicPr>
            <a:picLocks noChangeAspect="1" noChangeArrowheads="1"/>
          </p:cNvPicPr>
          <p:nvPr/>
        </p:nvPicPr>
        <p:blipFill>
          <a:blip r:embed="rId7" cstate="screen"/>
          <a:srcRect/>
          <a:stretch>
            <a:fillRect/>
          </a:stretch>
        </p:blipFill>
        <p:spPr bwMode="auto">
          <a:xfrm>
            <a:off x="2466975" y="4873625"/>
            <a:ext cx="1243013" cy="1379538"/>
          </a:xfrm>
          <a:prstGeom prst="rect">
            <a:avLst/>
          </a:prstGeom>
          <a:noFill/>
          <a:ln w="9525">
            <a:solidFill>
              <a:schemeClr val="tx1"/>
            </a:solidFill>
            <a:miter lim="800000"/>
            <a:headEnd/>
            <a:tailEnd/>
          </a:ln>
        </p:spPr>
      </p:pic>
      <p:sp>
        <p:nvSpPr>
          <p:cNvPr id="16395" name="Content Placeholder 2"/>
          <p:cNvSpPr txBox="1">
            <a:spLocks/>
          </p:cNvSpPr>
          <p:nvPr/>
        </p:nvSpPr>
        <p:spPr bwMode="auto">
          <a:xfrm>
            <a:off x="3778250" y="4835525"/>
            <a:ext cx="4903788" cy="1336675"/>
          </a:xfrm>
          <a:prstGeom prst="rect">
            <a:avLst/>
          </a:prstGeom>
          <a:noFill/>
          <a:ln w="9525">
            <a:noFill/>
            <a:miter lim="800000"/>
            <a:headEnd/>
            <a:tailEnd/>
          </a:ln>
        </p:spPr>
        <p:txBody>
          <a:bodyPr/>
          <a:lstStyle/>
          <a:p>
            <a:pPr marL="273050" indent="-273050">
              <a:spcBef>
                <a:spcPct val="20000"/>
              </a:spcBef>
              <a:buClr>
                <a:srgbClr val="800000"/>
              </a:buClr>
              <a:buSzPct val="85000"/>
              <a:buFont typeface="Wingdings" pitchFamily="2" charset="2"/>
              <a:buNone/>
            </a:pPr>
            <a:endParaRPr lang="en-US">
              <a:solidFill>
                <a:srgbClr val="800000"/>
              </a:solidFill>
              <a:latin typeface="Verdana" pitchFamily="34" charset="0"/>
            </a:endParaRPr>
          </a:p>
          <a:p>
            <a:pPr marL="273050" indent="-273050">
              <a:spcBef>
                <a:spcPct val="20000"/>
              </a:spcBef>
              <a:buClr>
                <a:srgbClr val="800000"/>
              </a:buClr>
              <a:buSzPct val="85000"/>
              <a:buFont typeface="Wingdings" pitchFamily="2" charset="2"/>
              <a:buNone/>
            </a:pPr>
            <a:r>
              <a:rPr lang="en-US" sz="2400">
                <a:latin typeface="Verdana" pitchFamily="34" charset="0"/>
              </a:rPr>
              <a:t>Christine Pomorski</a:t>
            </a:r>
          </a:p>
          <a:p>
            <a:pPr marL="273050" indent="-273050">
              <a:spcBef>
                <a:spcPct val="20000"/>
              </a:spcBef>
              <a:buClr>
                <a:srgbClr val="800000"/>
              </a:buClr>
              <a:buSzPct val="85000"/>
              <a:buFont typeface="Wingdings" pitchFamily="2" charset="2"/>
              <a:buNone/>
            </a:pPr>
            <a:r>
              <a:rPr lang="en-US" sz="1600" i="1">
                <a:solidFill>
                  <a:srgbClr val="800000"/>
                </a:solidFill>
                <a:latin typeface="Verdana" pitchFamily="34" charset="0"/>
              </a:rPr>
              <a:t>PR Manager for Government Relations</a:t>
            </a:r>
            <a:endParaRPr lang="en-US" sz="1600">
              <a:solidFill>
                <a:srgbClr val="800000"/>
              </a:solidFill>
              <a:latin typeface="Verdan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914" name="Title 1"/>
          <p:cNvSpPr>
            <a:spLocks noGrp="1"/>
          </p:cNvSpPr>
          <p:nvPr>
            <p:ph type="title"/>
          </p:nvPr>
        </p:nvSpPr>
        <p:spPr>
          <a:xfrm>
            <a:off x="1219200" y="265113"/>
            <a:ext cx="6465888" cy="781050"/>
          </a:xfrm>
        </p:spPr>
        <p:txBody>
          <a:bodyPr/>
          <a:lstStyle/>
          <a:p>
            <a:pPr eaLnBrk="1" hangingPunct="1"/>
            <a:r>
              <a:rPr lang="en-US" sz="4000" smtClean="0">
                <a:solidFill>
                  <a:srgbClr val="800000"/>
                </a:solidFill>
              </a:rPr>
              <a:t>State of the Industry</a:t>
            </a:r>
          </a:p>
        </p:txBody>
      </p:sp>
      <p:sp>
        <p:nvSpPr>
          <p:cNvPr id="38915" name="Content Placeholder 2"/>
          <p:cNvSpPr>
            <a:spLocks noGrp="1"/>
          </p:cNvSpPr>
          <p:nvPr>
            <p:ph sz="quarter" idx="1"/>
          </p:nvPr>
        </p:nvSpPr>
        <p:spPr>
          <a:xfrm>
            <a:off x="534988" y="1379538"/>
            <a:ext cx="8008937" cy="4854575"/>
          </a:xfrm>
        </p:spPr>
        <p:txBody>
          <a:bodyPr/>
          <a:lstStyle/>
          <a:p>
            <a:pPr eaLnBrk="1" hangingPunct="1">
              <a:lnSpc>
                <a:spcPct val="90000"/>
              </a:lnSpc>
              <a:buFont typeface="Wingdings" pitchFamily="2" charset="2"/>
              <a:buNone/>
            </a:pPr>
            <a:endParaRPr lang="en-US" sz="2400" smtClean="0"/>
          </a:p>
          <a:p>
            <a:pPr eaLnBrk="1" hangingPunct="1">
              <a:lnSpc>
                <a:spcPct val="90000"/>
              </a:lnSpc>
            </a:pPr>
            <a:r>
              <a:rPr lang="en-US" sz="2400" b="1" smtClean="0">
                <a:solidFill>
                  <a:schemeClr val="tx1"/>
                </a:solidFill>
              </a:rPr>
              <a:t>Impact of the Recession on the Boating Industry – Key Facts &amp; Figures </a:t>
            </a:r>
          </a:p>
          <a:p>
            <a:pPr lvl="1" eaLnBrk="1" hangingPunct="1">
              <a:lnSpc>
                <a:spcPct val="90000"/>
              </a:lnSpc>
            </a:pPr>
            <a:r>
              <a:rPr lang="en-US" sz="1900" smtClean="0">
                <a:solidFill>
                  <a:schemeClr val="tx1"/>
                </a:solidFill>
              </a:rPr>
              <a:t>Traditional 2009 boat sales down 70% at wholesale and 29% at retail</a:t>
            </a:r>
          </a:p>
          <a:p>
            <a:pPr lvl="1" eaLnBrk="1" hangingPunct="1">
              <a:lnSpc>
                <a:spcPct val="90000"/>
              </a:lnSpc>
            </a:pPr>
            <a:r>
              <a:rPr lang="en-US" sz="1900" smtClean="0">
                <a:solidFill>
                  <a:schemeClr val="tx1"/>
                </a:solidFill>
              </a:rPr>
              <a:t>Outboard engine sales down 34% to 180,700 engines compared to 227,000 in 2008</a:t>
            </a:r>
          </a:p>
          <a:p>
            <a:pPr lvl="1" eaLnBrk="1" hangingPunct="1">
              <a:lnSpc>
                <a:spcPct val="90000"/>
              </a:lnSpc>
            </a:pPr>
            <a:r>
              <a:rPr lang="en-US" sz="1900" smtClean="0">
                <a:solidFill>
                  <a:schemeClr val="tx1"/>
                </a:solidFill>
              </a:rPr>
              <a:t>2009 aftermarket accessory sales projected to decrease 7% to $2.2 billion vs. 2008</a:t>
            </a:r>
          </a:p>
          <a:p>
            <a:pPr lvl="1" eaLnBrk="1" hangingPunct="1">
              <a:lnSpc>
                <a:spcPct val="90000"/>
              </a:lnSpc>
            </a:pPr>
            <a:r>
              <a:rPr lang="en-US" sz="1900" smtClean="0">
                <a:solidFill>
                  <a:schemeClr val="tx1"/>
                </a:solidFill>
              </a:rPr>
              <a:t>All segments of industry hit hard</a:t>
            </a:r>
          </a:p>
          <a:p>
            <a:pPr lvl="1" eaLnBrk="1" hangingPunct="1">
              <a:lnSpc>
                <a:spcPct val="90000"/>
              </a:lnSpc>
            </a:pPr>
            <a:r>
              <a:rPr lang="en-US" sz="1900" smtClean="0">
                <a:solidFill>
                  <a:schemeClr val="tx1"/>
                </a:solidFill>
              </a:rPr>
              <a:t>At least 70% unemployment levels at peak; remaining workers not FTE </a:t>
            </a:r>
          </a:p>
          <a:p>
            <a:pPr lvl="1" eaLnBrk="1" hangingPunct="1">
              <a:lnSpc>
                <a:spcPct val="90000"/>
              </a:lnSpc>
            </a:pPr>
            <a:r>
              <a:rPr lang="en-US" sz="1900" smtClean="0">
                <a:solidFill>
                  <a:schemeClr val="tx1"/>
                </a:solidFill>
              </a:rPr>
              <a:t>At least 135,000 jobs lost; ~200 plant closures in 2008  </a:t>
            </a:r>
          </a:p>
          <a:p>
            <a:pPr lvl="1" eaLnBrk="1" hangingPunct="1">
              <a:lnSpc>
                <a:spcPct val="90000"/>
              </a:lnSpc>
            </a:pPr>
            <a:r>
              <a:rPr lang="en-US" sz="1900" smtClean="0">
                <a:solidFill>
                  <a:schemeClr val="tx1"/>
                </a:solidFill>
              </a:rPr>
              <a:t>Expected 50% dealer closure in the industry </a:t>
            </a:r>
          </a:p>
          <a:p>
            <a:pPr lvl="1" eaLnBrk="1" hangingPunct="1">
              <a:lnSpc>
                <a:spcPct val="90000"/>
              </a:lnSpc>
              <a:buFont typeface="Wingdings" pitchFamily="2" charset="2"/>
              <a:buNone/>
            </a:pPr>
            <a:r>
              <a:rPr lang="en-US" sz="1900" smtClean="0">
                <a:solidFill>
                  <a:schemeClr val="tx1"/>
                </a:solidFill>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938" name="Title 1"/>
          <p:cNvSpPr>
            <a:spLocks noGrp="1"/>
          </p:cNvSpPr>
          <p:nvPr>
            <p:ph type="title"/>
          </p:nvPr>
        </p:nvSpPr>
        <p:spPr>
          <a:xfrm>
            <a:off x="1219200" y="265113"/>
            <a:ext cx="6465888" cy="781050"/>
          </a:xfrm>
        </p:spPr>
        <p:txBody>
          <a:bodyPr/>
          <a:lstStyle/>
          <a:p>
            <a:pPr eaLnBrk="1" hangingPunct="1"/>
            <a:r>
              <a:rPr lang="en-US" sz="4000" smtClean="0">
                <a:solidFill>
                  <a:srgbClr val="800000"/>
                </a:solidFill>
              </a:rPr>
              <a:t>State of the Industry</a:t>
            </a:r>
          </a:p>
        </p:txBody>
      </p:sp>
      <p:sp>
        <p:nvSpPr>
          <p:cNvPr id="39939" name="Content Placeholder 2"/>
          <p:cNvSpPr>
            <a:spLocks noGrp="1"/>
          </p:cNvSpPr>
          <p:nvPr>
            <p:ph sz="quarter" idx="1"/>
          </p:nvPr>
        </p:nvSpPr>
        <p:spPr>
          <a:xfrm>
            <a:off x="534988" y="1122363"/>
            <a:ext cx="8008937" cy="4854575"/>
          </a:xfrm>
        </p:spPr>
        <p:txBody>
          <a:bodyPr/>
          <a:lstStyle/>
          <a:p>
            <a:pPr eaLnBrk="1" hangingPunct="1">
              <a:buFont typeface="Wingdings" pitchFamily="2" charset="2"/>
              <a:buNone/>
            </a:pPr>
            <a:endParaRPr lang="en-US" sz="2400" smtClean="0"/>
          </a:p>
          <a:p>
            <a:pPr eaLnBrk="1" hangingPunct="1"/>
            <a:r>
              <a:rPr lang="en-US" sz="2400" b="1" smtClean="0">
                <a:solidFill>
                  <a:schemeClr val="tx1"/>
                </a:solidFill>
              </a:rPr>
              <a:t>Why These Numbers Matter to Congress </a:t>
            </a:r>
          </a:p>
          <a:p>
            <a:pPr lvl="1" eaLnBrk="1" hangingPunct="1"/>
            <a:r>
              <a:rPr lang="en-US" sz="1900" smtClean="0">
                <a:solidFill>
                  <a:schemeClr val="tx1"/>
                </a:solidFill>
              </a:rPr>
              <a:t>The boating industry is primarily a U.S. manufacturing and services industry </a:t>
            </a:r>
          </a:p>
          <a:p>
            <a:pPr lvl="1" eaLnBrk="1" hangingPunct="1"/>
            <a:r>
              <a:rPr lang="en-US" sz="1900" smtClean="0">
                <a:solidFill>
                  <a:schemeClr val="tx1"/>
                </a:solidFill>
              </a:rPr>
              <a:t>Our industry is about </a:t>
            </a:r>
            <a:r>
              <a:rPr lang="en-US" sz="1900" b="1" u="sng" smtClean="0">
                <a:solidFill>
                  <a:schemeClr val="tx1"/>
                </a:solidFill>
              </a:rPr>
              <a:t>U.S.</a:t>
            </a:r>
            <a:r>
              <a:rPr lang="en-US" sz="1900" smtClean="0">
                <a:solidFill>
                  <a:schemeClr val="tx1"/>
                </a:solidFill>
              </a:rPr>
              <a:t> </a:t>
            </a:r>
            <a:r>
              <a:rPr lang="en-US" sz="1900" b="1" u="sng" smtClean="0">
                <a:solidFill>
                  <a:schemeClr val="tx1"/>
                </a:solidFill>
              </a:rPr>
              <a:t>jobs </a:t>
            </a:r>
            <a:r>
              <a:rPr lang="en-US" sz="1900" smtClean="0">
                <a:solidFill>
                  <a:schemeClr val="tx1"/>
                </a:solidFill>
              </a:rPr>
              <a:t>– tell your company’s story</a:t>
            </a:r>
          </a:p>
          <a:p>
            <a:pPr lvl="1" eaLnBrk="1" hangingPunct="1"/>
            <a:r>
              <a:rPr lang="en-US" sz="1900" smtClean="0">
                <a:solidFill>
                  <a:schemeClr val="tx1"/>
                </a:solidFill>
              </a:rPr>
              <a:t>Boating industry is one of the last few net exporters, contributing to trade balance</a:t>
            </a:r>
          </a:p>
          <a:p>
            <a:pPr lvl="1" eaLnBrk="1" hangingPunct="1"/>
            <a:r>
              <a:rPr lang="en-US" sz="1900" smtClean="0">
                <a:solidFill>
                  <a:schemeClr val="tx1"/>
                </a:solidFill>
              </a:rPr>
              <a:t>Our industry is about middle-class jobs for middle-class consumers </a:t>
            </a:r>
          </a:p>
          <a:p>
            <a:pPr lvl="1" eaLnBrk="1" hangingPunct="1"/>
            <a:r>
              <a:rPr lang="en-US" sz="1900" smtClean="0">
                <a:solidFill>
                  <a:schemeClr val="tx1"/>
                </a:solidFill>
              </a:rPr>
              <a:t>Boat, engine and accessory plants, marinas, etc. anchor local communities throughout U.S. </a:t>
            </a:r>
          </a:p>
          <a:p>
            <a:pPr lvl="1" eaLnBrk="1" hangingPunct="1"/>
            <a:r>
              <a:rPr lang="en-US" sz="1900" smtClean="0">
                <a:solidFill>
                  <a:schemeClr val="tx1"/>
                </a:solidFill>
              </a:rPr>
              <a:t>Credit liquidity, not demand, is the key issue</a:t>
            </a:r>
          </a:p>
          <a:p>
            <a:pPr lvl="1" eaLnBrk="1" hangingPunct="1"/>
            <a:r>
              <a:rPr lang="en-US" sz="1900" smtClean="0">
                <a:solidFill>
                  <a:schemeClr val="tx1"/>
                </a:solidFill>
              </a:rPr>
              <a:t>Congress must seriously address boating industry challenges to create jobs in the U.S.  </a:t>
            </a:r>
          </a:p>
          <a:p>
            <a:pPr lvl="1" eaLnBrk="1" hangingPunct="1"/>
            <a:endParaRPr lang="en-US" sz="1900" smtClean="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6213" y="2411413"/>
            <a:ext cx="3749675" cy="3979862"/>
          </a:xfrm>
          <a:prstGeom prst="rect">
            <a:avLst/>
          </a:prstGeom>
          <a:solidFill>
            <a:srgbClr val="0033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962" name="Title 2"/>
          <p:cNvSpPr>
            <a:spLocks noGrp="1"/>
          </p:cNvSpPr>
          <p:nvPr>
            <p:ph type="ctrTitle"/>
          </p:nvPr>
        </p:nvSpPr>
        <p:spPr>
          <a:xfrm>
            <a:off x="1144588" y="674688"/>
            <a:ext cx="6983412" cy="1219200"/>
          </a:xfrm>
        </p:spPr>
        <p:txBody>
          <a:bodyPr/>
          <a:lstStyle/>
          <a:p>
            <a:pPr eaLnBrk="1" hangingPunct="1"/>
            <a:r>
              <a:rPr lang="en-US" sz="7300" smtClean="0">
                <a:solidFill>
                  <a:srgbClr val="800000"/>
                </a:solidFill>
              </a:rPr>
              <a:t>Q &amp; A</a:t>
            </a:r>
            <a:endParaRPr lang="en-US" smtClean="0">
              <a:solidFill>
                <a:srgbClr val="800000"/>
              </a:solidFill>
            </a:endParaRPr>
          </a:p>
        </p:txBody>
      </p:sp>
      <p:sp>
        <p:nvSpPr>
          <p:cNvPr id="5" name="Rectangle 4"/>
          <p:cNvSpPr/>
          <p:nvPr/>
        </p:nvSpPr>
        <p:spPr>
          <a:xfrm>
            <a:off x="171450" y="6391275"/>
            <a:ext cx="8815388" cy="31432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0964" name="Picture 2"/>
          <p:cNvPicPr>
            <a:picLocks noChangeAspect="1" noChangeArrowheads="1"/>
          </p:cNvPicPr>
          <p:nvPr/>
        </p:nvPicPr>
        <p:blipFill>
          <a:blip r:embed="rId3" cstate="screen"/>
          <a:srcRect/>
          <a:stretch>
            <a:fillRect/>
          </a:stretch>
        </p:blipFill>
        <p:spPr bwMode="auto">
          <a:xfrm>
            <a:off x="3998913" y="2411413"/>
            <a:ext cx="4978400" cy="3979862"/>
          </a:xfrm>
          <a:prstGeom prst="rect">
            <a:avLst/>
          </a:prstGeom>
          <a:noFill/>
          <a:ln w="9525">
            <a:noFill/>
            <a:miter lim="800000"/>
            <a:headEnd/>
            <a:tailEnd/>
          </a:ln>
        </p:spPr>
      </p:pic>
      <p:sp>
        <p:nvSpPr>
          <p:cNvPr id="9" name="Subtitle 1"/>
          <p:cNvSpPr>
            <a:spLocks noGrp="1"/>
          </p:cNvSpPr>
          <p:nvPr>
            <p:ph type="subTitle" idx="1"/>
          </p:nvPr>
        </p:nvSpPr>
        <p:spPr>
          <a:xfrm>
            <a:off x="382588" y="3124200"/>
            <a:ext cx="3340100" cy="2759075"/>
          </a:xfrm>
        </p:spPr>
        <p:txBody>
          <a:bodyPr/>
          <a:lstStyle/>
          <a:p>
            <a:pPr eaLnBrk="1" fontAlgn="auto" hangingPunct="1">
              <a:spcAft>
                <a:spcPts val="0"/>
              </a:spcAft>
              <a:buFont typeface="Wingdings 2"/>
              <a:buNone/>
              <a:defRPr/>
            </a:pPr>
            <a:r>
              <a:rPr lang="en-US" dirty="0" smtClean="0">
                <a:solidFill>
                  <a:schemeClr val="tx1"/>
                </a:solidFill>
                <a:latin typeface="Verdana" pitchFamily="34" charset="0"/>
              </a:rPr>
              <a:t>Moderated by</a:t>
            </a:r>
            <a:br>
              <a:rPr lang="en-US" dirty="0" smtClean="0">
                <a:solidFill>
                  <a:schemeClr val="tx1"/>
                </a:solidFill>
                <a:latin typeface="Verdana" pitchFamily="34" charset="0"/>
              </a:rPr>
            </a:br>
            <a:r>
              <a:rPr lang="en-US" dirty="0" smtClean="0">
                <a:solidFill>
                  <a:schemeClr val="tx1"/>
                </a:solidFill>
                <a:latin typeface="Verdana" pitchFamily="34" charset="0"/>
              </a:rPr>
              <a:t/>
            </a:r>
            <a:br>
              <a:rPr lang="en-US" dirty="0" smtClean="0">
                <a:solidFill>
                  <a:schemeClr val="tx1"/>
                </a:solidFill>
                <a:latin typeface="Verdana" pitchFamily="34" charset="0"/>
              </a:rPr>
            </a:br>
            <a:r>
              <a:rPr lang="en-US" cap="none" dirty="0" smtClean="0">
                <a:solidFill>
                  <a:schemeClr val="tx1"/>
                </a:solidFill>
                <a:latin typeface="Verdana" pitchFamily="34" charset="0"/>
              </a:rPr>
              <a:t>Bryan Welsh</a:t>
            </a:r>
            <a:endParaRPr lang="en-US" cap="none" dirty="0">
              <a:solidFill>
                <a:schemeClr val="tx1"/>
              </a:solidFill>
              <a:latin typeface="Verdan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6213" y="2411413"/>
            <a:ext cx="3767137" cy="3979862"/>
          </a:xfrm>
          <a:prstGeom prst="rect">
            <a:avLst/>
          </a:prstGeom>
          <a:solidFill>
            <a:srgbClr val="0033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Subtitle 1"/>
          <p:cNvSpPr>
            <a:spLocks noGrp="1"/>
          </p:cNvSpPr>
          <p:nvPr>
            <p:ph type="subTitle" idx="1"/>
          </p:nvPr>
        </p:nvSpPr>
        <p:spPr>
          <a:xfrm>
            <a:off x="476250" y="3724275"/>
            <a:ext cx="3338513" cy="2759075"/>
          </a:xfrm>
        </p:spPr>
        <p:txBody>
          <a:bodyPr/>
          <a:lstStyle/>
          <a:p>
            <a:pPr eaLnBrk="1" hangingPunct="1">
              <a:defRPr/>
            </a:pPr>
            <a:r>
              <a:rPr lang="en-US" cap="none" smtClean="0">
                <a:solidFill>
                  <a:schemeClr val="tx1"/>
                </a:solidFill>
                <a:latin typeface="Verdana" pitchFamily="34" charset="0"/>
              </a:rPr>
              <a:t>PRESENTED BY</a:t>
            </a:r>
            <a:br>
              <a:rPr lang="en-US" cap="none" smtClean="0">
                <a:solidFill>
                  <a:schemeClr val="tx1"/>
                </a:solidFill>
                <a:latin typeface="Verdana" pitchFamily="34" charset="0"/>
              </a:rPr>
            </a:br>
            <a:r>
              <a:rPr lang="en-US" cap="none" smtClean="0">
                <a:solidFill>
                  <a:schemeClr val="tx1"/>
                </a:solidFill>
                <a:latin typeface="Verdana" pitchFamily="34" charset="0"/>
              </a:rPr>
              <a:t/>
            </a:r>
            <a:br>
              <a:rPr lang="en-US" cap="none" smtClean="0">
                <a:solidFill>
                  <a:schemeClr val="tx1"/>
                </a:solidFill>
                <a:latin typeface="Verdana" pitchFamily="34" charset="0"/>
              </a:rPr>
            </a:br>
            <a:r>
              <a:rPr lang="en-US" cap="none" smtClean="0">
                <a:solidFill>
                  <a:schemeClr val="tx1"/>
                </a:solidFill>
                <a:latin typeface="Verdana" pitchFamily="34" charset="0"/>
              </a:rPr>
              <a:t>Jeff Gabriel</a:t>
            </a:r>
          </a:p>
        </p:txBody>
      </p:sp>
      <p:sp>
        <p:nvSpPr>
          <p:cNvPr id="43011" name="Title 2"/>
          <p:cNvSpPr>
            <a:spLocks noGrp="1"/>
          </p:cNvSpPr>
          <p:nvPr>
            <p:ph type="ctrTitle"/>
          </p:nvPr>
        </p:nvSpPr>
        <p:spPr>
          <a:xfrm>
            <a:off x="1144588" y="674688"/>
            <a:ext cx="6983412" cy="1219200"/>
          </a:xfrm>
        </p:spPr>
        <p:txBody>
          <a:bodyPr/>
          <a:lstStyle/>
          <a:p>
            <a:pPr eaLnBrk="1" hangingPunct="1"/>
            <a:r>
              <a:rPr lang="en-US" sz="7300" smtClean="0">
                <a:solidFill>
                  <a:srgbClr val="800000"/>
                </a:solidFill>
              </a:rPr>
              <a:t>Hill Visits 101</a:t>
            </a:r>
            <a:endParaRPr lang="en-US" smtClean="0">
              <a:solidFill>
                <a:srgbClr val="800000"/>
              </a:solidFill>
            </a:endParaRPr>
          </a:p>
        </p:txBody>
      </p:sp>
      <p:sp>
        <p:nvSpPr>
          <p:cNvPr id="5" name="Rectangle 4"/>
          <p:cNvSpPr/>
          <p:nvPr/>
        </p:nvSpPr>
        <p:spPr>
          <a:xfrm>
            <a:off x="171450" y="6391275"/>
            <a:ext cx="8815388" cy="31432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3013" name="Picture 2"/>
          <p:cNvPicPr>
            <a:picLocks noChangeAspect="1" noChangeArrowheads="1"/>
          </p:cNvPicPr>
          <p:nvPr/>
        </p:nvPicPr>
        <p:blipFill>
          <a:blip r:embed="rId3" cstate="screen"/>
          <a:srcRect/>
          <a:stretch>
            <a:fillRect/>
          </a:stretch>
        </p:blipFill>
        <p:spPr bwMode="auto">
          <a:xfrm>
            <a:off x="4017963" y="2413000"/>
            <a:ext cx="4968875" cy="3978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058" name="Title 1"/>
          <p:cNvSpPr>
            <a:spLocks noGrp="1"/>
          </p:cNvSpPr>
          <p:nvPr>
            <p:ph type="title"/>
          </p:nvPr>
        </p:nvSpPr>
        <p:spPr>
          <a:xfrm>
            <a:off x="1219200" y="265113"/>
            <a:ext cx="6465888" cy="781050"/>
          </a:xfrm>
        </p:spPr>
        <p:txBody>
          <a:bodyPr/>
          <a:lstStyle/>
          <a:p>
            <a:pPr eaLnBrk="1" hangingPunct="1"/>
            <a:r>
              <a:rPr lang="en-US" sz="4000" smtClean="0">
                <a:solidFill>
                  <a:srgbClr val="800000"/>
                </a:solidFill>
              </a:rPr>
              <a:t>Hill Visits 101</a:t>
            </a:r>
          </a:p>
        </p:txBody>
      </p:sp>
      <p:sp>
        <p:nvSpPr>
          <p:cNvPr id="45059" name="Content Placeholder 2"/>
          <p:cNvSpPr>
            <a:spLocks noGrp="1"/>
          </p:cNvSpPr>
          <p:nvPr>
            <p:ph sz="quarter" idx="1"/>
          </p:nvPr>
        </p:nvSpPr>
        <p:spPr>
          <a:xfrm>
            <a:off x="344488" y="1246188"/>
            <a:ext cx="8418512" cy="4549775"/>
          </a:xfrm>
        </p:spPr>
        <p:txBody>
          <a:bodyPr/>
          <a:lstStyle/>
          <a:p>
            <a:pPr eaLnBrk="1" hangingPunct="1">
              <a:buFont typeface="Wingdings" pitchFamily="2" charset="2"/>
              <a:buNone/>
            </a:pPr>
            <a:endParaRPr lang="en-US" sz="2400" smtClean="0"/>
          </a:p>
          <a:p>
            <a:pPr eaLnBrk="1" hangingPunct="1"/>
            <a:r>
              <a:rPr lang="en-US" sz="2400" smtClean="0">
                <a:solidFill>
                  <a:schemeClr val="tx1"/>
                </a:solidFill>
              </a:rPr>
              <a:t>Before you head to the Hill</a:t>
            </a:r>
          </a:p>
          <a:p>
            <a:pPr lvl="1" eaLnBrk="1" hangingPunct="1"/>
            <a:r>
              <a:rPr lang="en-US" sz="1800" smtClean="0">
                <a:solidFill>
                  <a:schemeClr val="tx1"/>
                </a:solidFill>
              </a:rPr>
              <a:t>Pack appropriately: business attire is appropriate for Hill visits (good walking dress shoes help, too)</a:t>
            </a:r>
          </a:p>
          <a:p>
            <a:pPr lvl="1" eaLnBrk="1" hangingPunct="1"/>
            <a:r>
              <a:rPr lang="en-US" sz="1800" smtClean="0">
                <a:solidFill>
                  <a:schemeClr val="tx1"/>
                </a:solidFill>
              </a:rPr>
              <a:t>Do some light research on your Representative and Senators by visiting their websites and reading their press releases, committee assignments, etc.</a:t>
            </a:r>
          </a:p>
          <a:p>
            <a:pPr lvl="1" eaLnBrk="1" hangingPunct="1"/>
            <a:r>
              <a:rPr lang="en-US" sz="1800" smtClean="0">
                <a:solidFill>
                  <a:schemeClr val="tx1"/>
                </a:solidFill>
              </a:rPr>
              <a:t>You will receive your Hill schedule at the start of the conference when you register on site at ABC.</a:t>
            </a:r>
          </a:p>
          <a:p>
            <a:pPr lvl="1" eaLnBrk="1" hangingPunct="1"/>
            <a:r>
              <a:rPr lang="en-US" sz="1800" smtClean="0">
                <a:solidFill>
                  <a:schemeClr val="tx1"/>
                </a:solidFill>
              </a:rPr>
              <a:t>Keep an eye on your cell phone while in DC – if there are any last-minute changes, you will hear from Laura Genovese.</a:t>
            </a:r>
          </a:p>
          <a:p>
            <a:pPr lvl="1" eaLnBrk="1" hangingPunct="1"/>
            <a:r>
              <a:rPr lang="en-US" sz="1800" smtClean="0">
                <a:solidFill>
                  <a:schemeClr val="tx1"/>
                </a:solidFill>
              </a:rPr>
              <a:t>Coordinate with others in your state delegation if you are going in a small group.</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106" name="Title 1"/>
          <p:cNvSpPr>
            <a:spLocks noGrp="1"/>
          </p:cNvSpPr>
          <p:nvPr>
            <p:ph type="title" idx="4294967295"/>
          </p:nvPr>
        </p:nvSpPr>
        <p:spPr>
          <a:xfrm>
            <a:off x="1219200" y="265113"/>
            <a:ext cx="6465888" cy="781050"/>
          </a:xfrm>
        </p:spPr>
        <p:txBody>
          <a:bodyPr/>
          <a:lstStyle/>
          <a:p>
            <a:pPr eaLnBrk="1" hangingPunct="1"/>
            <a:r>
              <a:rPr lang="en-US" sz="4000" smtClean="0">
                <a:solidFill>
                  <a:srgbClr val="800000"/>
                </a:solidFill>
                <a:latin typeface="Verdana" pitchFamily="34" charset="0"/>
              </a:rPr>
              <a:t>Hill Visits 101</a:t>
            </a:r>
          </a:p>
        </p:txBody>
      </p:sp>
      <p:sp>
        <p:nvSpPr>
          <p:cNvPr id="47107" name="Content Placeholder 2"/>
          <p:cNvSpPr>
            <a:spLocks noGrp="1"/>
          </p:cNvSpPr>
          <p:nvPr>
            <p:ph sz="quarter" idx="4294967295"/>
          </p:nvPr>
        </p:nvSpPr>
        <p:spPr>
          <a:xfrm>
            <a:off x="306388" y="1122363"/>
            <a:ext cx="8418512" cy="3463925"/>
          </a:xfrm>
        </p:spPr>
        <p:txBody>
          <a:bodyPr/>
          <a:lstStyle/>
          <a:p>
            <a:pPr eaLnBrk="1" hangingPunct="1">
              <a:buClr>
                <a:srgbClr val="800000"/>
              </a:buClr>
              <a:buFont typeface="Wingdings" pitchFamily="2" charset="2"/>
              <a:buNone/>
            </a:pPr>
            <a:endParaRPr lang="en-US" sz="2400" smtClean="0">
              <a:solidFill>
                <a:srgbClr val="800000"/>
              </a:solidFill>
              <a:latin typeface="Verdana" pitchFamily="34" charset="0"/>
            </a:endParaRPr>
          </a:p>
          <a:p>
            <a:pPr eaLnBrk="1" hangingPunct="1">
              <a:buClr>
                <a:srgbClr val="800000"/>
              </a:buClr>
              <a:buFont typeface="Wingdings" pitchFamily="2" charset="2"/>
              <a:buChar char="§"/>
            </a:pPr>
            <a:r>
              <a:rPr lang="en-US" sz="2400" smtClean="0">
                <a:latin typeface="Verdana" pitchFamily="34" charset="0"/>
              </a:rPr>
              <a:t>Heading up to the Hill</a:t>
            </a:r>
          </a:p>
          <a:p>
            <a:pPr lvl="1" eaLnBrk="1" hangingPunct="1">
              <a:buClr>
                <a:srgbClr val="800000"/>
              </a:buClr>
              <a:buFont typeface="Wingdings" pitchFamily="2" charset="2"/>
              <a:buChar char="§"/>
            </a:pPr>
            <a:r>
              <a:rPr lang="en-US" sz="1800" smtClean="0">
                <a:solidFill>
                  <a:schemeClr val="tx1"/>
                </a:solidFill>
                <a:latin typeface="Verdana" pitchFamily="34" charset="0"/>
              </a:rPr>
              <a:t>Leave plenty of time to go through security, find the office and arrive a few minutes early. It’s about a 15 minute walk to Senate offices and a 25 minute walk to House offices.</a:t>
            </a:r>
          </a:p>
          <a:p>
            <a:pPr lvl="1" eaLnBrk="1" hangingPunct="1">
              <a:buClr>
                <a:srgbClr val="800000"/>
              </a:buClr>
              <a:buFont typeface="Wingdings" pitchFamily="2" charset="2"/>
              <a:buChar char="§"/>
            </a:pPr>
            <a:r>
              <a:rPr lang="en-US" sz="1800" smtClean="0">
                <a:solidFill>
                  <a:schemeClr val="tx1"/>
                </a:solidFill>
                <a:latin typeface="Verdana" pitchFamily="34" charset="0"/>
              </a:rPr>
              <a:t>Bring business cards and have plenty of issue briefs to leave behind during your visit. You will receive extra copies at registration.</a:t>
            </a:r>
          </a:p>
          <a:p>
            <a:pPr lvl="1" eaLnBrk="1" hangingPunct="1">
              <a:buClr>
                <a:srgbClr val="800000"/>
              </a:buClr>
              <a:buFont typeface="Wingdings" pitchFamily="2" charset="2"/>
              <a:buChar char="§"/>
            </a:pPr>
            <a:r>
              <a:rPr lang="en-US" sz="1800" smtClean="0">
                <a:solidFill>
                  <a:schemeClr val="tx1"/>
                </a:solidFill>
                <a:latin typeface="Verdana" pitchFamily="34" charset="0"/>
              </a:rPr>
              <a:t>If you have requested an NMMA staff escort, your assigned staff member will coordinate with you after the luncheon.</a:t>
            </a:r>
          </a:p>
          <a:p>
            <a:pPr lvl="1" eaLnBrk="1" hangingPunct="1">
              <a:buClr>
                <a:srgbClr val="800000"/>
              </a:buClr>
              <a:buFont typeface="Wingdings" pitchFamily="2" charset="2"/>
              <a:buChar char="§"/>
            </a:pPr>
            <a:r>
              <a:rPr lang="en-US" sz="1800" smtClean="0">
                <a:solidFill>
                  <a:schemeClr val="tx1"/>
                </a:solidFill>
                <a:latin typeface="Verdana" pitchFamily="34" charset="0"/>
              </a:rPr>
              <a:t>Most importantly, have fun!</a:t>
            </a:r>
          </a:p>
          <a:p>
            <a:pPr lvl="1" eaLnBrk="1" hangingPunct="1">
              <a:buClr>
                <a:srgbClr val="800000"/>
              </a:buClr>
              <a:buFont typeface="Wingdings" pitchFamily="2" charset="2"/>
              <a:buChar char="§"/>
            </a:pPr>
            <a:endParaRPr lang="en-US" sz="1800" smtClean="0">
              <a:solidFill>
                <a:schemeClr val="tx1"/>
              </a:solidFill>
              <a:latin typeface="Verdana"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154" name="Title 1"/>
          <p:cNvSpPr>
            <a:spLocks noGrp="1"/>
          </p:cNvSpPr>
          <p:nvPr>
            <p:ph type="title" idx="4294967295"/>
          </p:nvPr>
        </p:nvSpPr>
        <p:spPr>
          <a:xfrm>
            <a:off x="1219200" y="265113"/>
            <a:ext cx="6465888" cy="781050"/>
          </a:xfrm>
        </p:spPr>
        <p:txBody>
          <a:bodyPr/>
          <a:lstStyle/>
          <a:p>
            <a:pPr eaLnBrk="1" hangingPunct="1"/>
            <a:r>
              <a:rPr lang="en-US" sz="4000" smtClean="0">
                <a:solidFill>
                  <a:srgbClr val="800000"/>
                </a:solidFill>
                <a:latin typeface="Verdana" pitchFamily="34" charset="0"/>
              </a:rPr>
              <a:t>Hill Visits 101</a:t>
            </a:r>
          </a:p>
        </p:txBody>
      </p:sp>
      <p:sp>
        <p:nvSpPr>
          <p:cNvPr id="49155" name="Content Placeholder 2"/>
          <p:cNvSpPr>
            <a:spLocks noGrp="1"/>
          </p:cNvSpPr>
          <p:nvPr>
            <p:ph sz="quarter" idx="4294967295"/>
          </p:nvPr>
        </p:nvSpPr>
        <p:spPr>
          <a:xfrm>
            <a:off x="525463" y="1374775"/>
            <a:ext cx="8008937" cy="5483225"/>
          </a:xfrm>
        </p:spPr>
        <p:txBody>
          <a:bodyPr/>
          <a:lstStyle/>
          <a:p>
            <a:pPr eaLnBrk="1" hangingPunct="1">
              <a:buClr>
                <a:srgbClr val="800000"/>
              </a:buClr>
              <a:buFont typeface="Wingdings" pitchFamily="2" charset="2"/>
              <a:buNone/>
            </a:pPr>
            <a:endParaRPr lang="en-US" sz="2400" smtClean="0">
              <a:solidFill>
                <a:srgbClr val="800000"/>
              </a:solidFill>
              <a:latin typeface="Verdana" pitchFamily="34" charset="0"/>
            </a:endParaRPr>
          </a:p>
          <a:p>
            <a:pPr eaLnBrk="1" hangingPunct="1">
              <a:buClr>
                <a:srgbClr val="800000"/>
              </a:buClr>
              <a:buFont typeface="Wingdings" pitchFamily="2" charset="2"/>
              <a:buChar char="§"/>
            </a:pPr>
            <a:r>
              <a:rPr lang="en-US" sz="2400" smtClean="0">
                <a:latin typeface="Verdana" pitchFamily="34" charset="0"/>
              </a:rPr>
              <a:t>Useful things to know for your Hill visit</a:t>
            </a:r>
          </a:p>
          <a:p>
            <a:pPr lvl="1" eaLnBrk="1" hangingPunct="1">
              <a:buClr>
                <a:srgbClr val="800000"/>
              </a:buClr>
              <a:buFont typeface="Wingdings" pitchFamily="2" charset="2"/>
              <a:buChar char="§"/>
            </a:pPr>
            <a:r>
              <a:rPr lang="en-US" sz="1800" smtClean="0">
                <a:solidFill>
                  <a:schemeClr val="tx1"/>
                </a:solidFill>
                <a:latin typeface="Verdana" pitchFamily="34" charset="0"/>
              </a:rPr>
              <a:t>Products manufactured: be able to articulate how/where your products are used and sold in a few sentences.</a:t>
            </a:r>
          </a:p>
          <a:p>
            <a:pPr lvl="1" eaLnBrk="1" hangingPunct="1">
              <a:buClr>
                <a:srgbClr val="800000"/>
              </a:buClr>
              <a:buFont typeface="Wingdings" pitchFamily="2" charset="2"/>
              <a:buChar char="§"/>
            </a:pPr>
            <a:r>
              <a:rPr lang="en-US" sz="1800" smtClean="0">
                <a:solidFill>
                  <a:schemeClr val="tx1"/>
                </a:solidFill>
                <a:latin typeface="Verdana" pitchFamily="34" charset="0"/>
              </a:rPr>
              <a:t>Jobs: know how many people you employ. </a:t>
            </a:r>
          </a:p>
          <a:p>
            <a:pPr lvl="1" eaLnBrk="1" hangingPunct="1">
              <a:buClr>
                <a:srgbClr val="800000"/>
              </a:buClr>
              <a:buFont typeface="Wingdings" pitchFamily="2" charset="2"/>
              <a:buChar char="§"/>
            </a:pPr>
            <a:r>
              <a:rPr lang="en-US" sz="1800" smtClean="0">
                <a:solidFill>
                  <a:schemeClr val="tx1"/>
                </a:solidFill>
                <a:latin typeface="Verdana" pitchFamily="34" charset="0"/>
              </a:rPr>
              <a:t>History: tell the story of the history of your business and its importance in the community.</a:t>
            </a:r>
          </a:p>
          <a:p>
            <a:pPr lvl="1" eaLnBrk="1" hangingPunct="1">
              <a:buClr>
                <a:srgbClr val="800000"/>
              </a:buClr>
              <a:buFont typeface="Wingdings" pitchFamily="2" charset="2"/>
              <a:buChar char="§"/>
            </a:pPr>
            <a:r>
              <a:rPr lang="en-US" sz="1800" smtClean="0">
                <a:solidFill>
                  <a:schemeClr val="tx1"/>
                </a:solidFill>
                <a:latin typeface="Verdana" pitchFamily="34" charset="0"/>
              </a:rPr>
              <a:t>Success stories: have a few examples of how your business overcame challenges or contributed to the local community.</a:t>
            </a:r>
          </a:p>
          <a:p>
            <a:pPr lvl="1" eaLnBrk="1" hangingPunct="1">
              <a:buClr>
                <a:srgbClr val="800000"/>
              </a:buClr>
              <a:buFont typeface="Wingdings" pitchFamily="2" charset="2"/>
              <a:buChar char="§"/>
            </a:pPr>
            <a:endParaRPr lang="en-US" sz="1800" smtClean="0">
              <a:solidFill>
                <a:schemeClr val="tx1"/>
              </a:solidFill>
              <a:latin typeface="Verdana"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178" name="Title 1"/>
          <p:cNvSpPr>
            <a:spLocks noGrp="1"/>
          </p:cNvSpPr>
          <p:nvPr>
            <p:ph type="title" idx="4294967295"/>
          </p:nvPr>
        </p:nvSpPr>
        <p:spPr>
          <a:xfrm>
            <a:off x="1219200" y="265113"/>
            <a:ext cx="6465888" cy="781050"/>
          </a:xfrm>
        </p:spPr>
        <p:txBody>
          <a:bodyPr/>
          <a:lstStyle/>
          <a:p>
            <a:pPr eaLnBrk="1" hangingPunct="1"/>
            <a:r>
              <a:rPr lang="en-US" sz="4000" smtClean="0">
                <a:solidFill>
                  <a:srgbClr val="800000"/>
                </a:solidFill>
                <a:latin typeface="Verdana" pitchFamily="34" charset="0"/>
              </a:rPr>
              <a:t>Hill Visits 101</a:t>
            </a:r>
          </a:p>
        </p:txBody>
      </p:sp>
      <p:sp>
        <p:nvSpPr>
          <p:cNvPr id="50179" name="Content Placeholder 2"/>
          <p:cNvSpPr>
            <a:spLocks noGrp="1"/>
          </p:cNvSpPr>
          <p:nvPr>
            <p:ph sz="quarter" idx="4294967295"/>
          </p:nvPr>
        </p:nvSpPr>
        <p:spPr>
          <a:xfrm>
            <a:off x="306388" y="941388"/>
            <a:ext cx="8542337" cy="4797425"/>
          </a:xfrm>
        </p:spPr>
        <p:txBody>
          <a:bodyPr/>
          <a:lstStyle/>
          <a:p>
            <a:pPr eaLnBrk="1" hangingPunct="1">
              <a:buClr>
                <a:srgbClr val="800000"/>
              </a:buClr>
              <a:buFont typeface="Wingdings" pitchFamily="2" charset="2"/>
              <a:buNone/>
            </a:pPr>
            <a:endParaRPr lang="en-US" sz="2400" smtClean="0">
              <a:solidFill>
                <a:srgbClr val="800000"/>
              </a:solidFill>
              <a:latin typeface="Verdana" pitchFamily="34" charset="0"/>
            </a:endParaRPr>
          </a:p>
          <a:p>
            <a:pPr eaLnBrk="1" hangingPunct="1">
              <a:buClr>
                <a:srgbClr val="800000"/>
              </a:buClr>
              <a:buFont typeface="Wingdings" pitchFamily="2" charset="2"/>
              <a:buChar char="§"/>
            </a:pPr>
            <a:r>
              <a:rPr lang="en-US" sz="2400" smtClean="0">
                <a:latin typeface="Verdana" pitchFamily="34" charset="0"/>
              </a:rPr>
              <a:t>During your Hill visit</a:t>
            </a:r>
          </a:p>
          <a:p>
            <a:pPr lvl="1" eaLnBrk="1" hangingPunct="1">
              <a:buClr>
                <a:srgbClr val="800000"/>
              </a:buClr>
              <a:buFont typeface="Wingdings" pitchFamily="2" charset="2"/>
              <a:buChar char="§"/>
            </a:pPr>
            <a:r>
              <a:rPr lang="en-US" sz="1600" smtClean="0">
                <a:solidFill>
                  <a:schemeClr val="tx1"/>
                </a:solidFill>
                <a:latin typeface="Verdana" pitchFamily="34" charset="0"/>
              </a:rPr>
              <a:t>Be flexible: Due to fluid nature of Congressional activities, you may be asked to wait, meet with another staffer or meet in another location.</a:t>
            </a:r>
          </a:p>
          <a:p>
            <a:pPr lvl="1" eaLnBrk="1" hangingPunct="1">
              <a:buClr>
                <a:srgbClr val="800000"/>
              </a:buClr>
              <a:buFont typeface="Wingdings" pitchFamily="2" charset="2"/>
              <a:buChar char="§"/>
            </a:pPr>
            <a:r>
              <a:rPr lang="en-US" sz="1600" smtClean="0">
                <a:solidFill>
                  <a:schemeClr val="tx1"/>
                </a:solidFill>
                <a:latin typeface="Verdana" pitchFamily="34" charset="0"/>
              </a:rPr>
              <a:t>Clearly introduce yourself, your group and your company. </a:t>
            </a:r>
          </a:p>
          <a:p>
            <a:pPr lvl="1" eaLnBrk="1" hangingPunct="1">
              <a:buClr>
                <a:srgbClr val="800000"/>
              </a:buClr>
              <a:buFont typeface="Wingdings" pitchFamily="2" charset="2"/>
              <a:buChar char="§"/>
            </a:pPr>
            <a:r>
              <a:rPr lang="en-US" sz="1600" smtClean="0">
                <a:solidFill>
                  <a:schemeClr val="tx1"/>
                </a:solidFill>
                <a:latin typeface="Verdana" pitchFamily="34" charset="0"/>
              </a:rPr>
              <a:t>Tell your story briefly and clearly. Talk about how long you’ve been in your community, how many people you employ, etc.</a:t>
            </a:r>
          </a:p>
          <a:p>
            <a:pPr lvl="1" eaLnBrk="1" hangingPunct="1">
              <a:buClr>
                <a:srgbClr val="800000"/>
              </a:buClr>
              <a:buFont typeface="Wingdings" pitchFamily="2" charset="2"/>
              <a:buChar char="§"/>
            </a:pPr>
            <a:r>
              <a:rPr lang="en-US" sz="1600" smtClean="0">
                <a:solidFill>
                  <a:schemeClr val="tx1"/>
                </a:solidFill>
                <a:latin typeface="Verdana" pitchFamily="34" charset="0"/>
              </a:rPr>
              <a:t>If you are there to talk about specific legislation, know the bill name and number. This info can be found in your policy briefs.</a:t>
            </a:r>
          </a:p>
          <a:p>
            <a:pPr lvl="1" eaLnBrk="1" hangingPunct="1">
              <a:buClr>
                <a:srgbClr val="800000"/>
              </a:buClr>
              <a:buFont typeface="Wingdings" pitchFamily="2" charset="2"/>
              <a:buChar char="§"/>
            </a:pPr>
            <a:r>
              <a:rPr lang="en-US" sz="1600" smtClean="0">
                <a:solidFill>
                  <a:schemeClr val="tx1"/>
                </a:solidFill>
                <a:latin typeface="Verdana" pitchFamily="34" charset="0"/>
              </a:rPr>
              <a:t>If you are asked a question you don’t know the answer to, be honest. Let the office know you will find out and follow up with an email later.</a:t>
            </a:r>
          </a:p>
          <a:p>
            <a:pPr lvl="1" eaLnBrk="1" hangingPunct="1">
              <a:buClr>
                <a:srgbClr val="800000"/>
              </a:buClr>
              <a:buFont typeface="Wingdings" pitchFamily="2" charset="2"/>
              <a:buChar char="§"/>
            </a:pPr>
            <a:r>
              <a:rPr lang="en-US" sz="1600" smtClean="0">
                <a:solidFill>
                  <a:schemeClr val="tx1"/>
                </a:solidFill>
                <a:latin typeface="Verdana" pitchFamily="34" charset="0"/>
              </a:rPr>
              <a:t>At the end of your meeting, thank the Member of Congress and/or staffer for their time and previous support (if applicable). Trade business cards. Invite them to the Congressional Boating Caucus Reception in Rayburn B369 from 4:30 to 6:30 pm that afternoon.</a:t>
            </a:r>
          </a:p>
          <a:p>
            <a:pPr lvl="1" eaLnBrk="1" hangingPunct="1">
              <a:buClr>
                <a:srgbClr val="800000"/>
              </a:buClr>
              <a:buFont typeface="Wingdings" pitchFamily="2" charset="2"/>
              <a:buChar char="§"/>
            </a:pPr>
            <a:r>
              <a:rPr lang="en-US" sz="1600" smtClean="0">
                <a:solidFill>
                  <a:schemeClr val="tx1"/>
                </a:solidFill>
                <a:latin typeface="Verdana" pitchFamily="34" charset="0"/>
              </a:rPr>
              <a:t>If you can, invite them to tour your facility during the August recess.</a:t>
            </a:r>
          </a:p>
          <a:p>
            <a:pPr lvl="1" eaLnBrk="1" hangingPunct="1">
              <a:buClr>
                <a:srgbClr val="800000"/>
              </a:buClr>
              <a:buFont typeface="Wingdings" pitchFamily="2" charset="2"/>
              <a:buChar char="§"/>
            </a:pPr>
            <a:endParaRPr lang="en-US" sz="1600" smtClean="0">
              <a:solidFill>
                <a:schemeClr val="tx1"/>
              </a:solidFill>
              <a:latin typeface="Verdan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226" name="Title 1"/>
          <p:cNvSpPr>
            <a:spLocks noGrp="1"/>
          </p:cNvSpPr>
          <p:nvPr>
            <p:ph type="title" idx="4294967295"/>
          </p:nvPr>
        </p:nvSpPr>
        <p:spPr>
          <a:xfrm>
            <a:off x="1219200" y="265113"/>
            <a:ext cx="6465888" cy="781050"/>
          </a:xfrm>
        </p:spPr>
        <p:txBody>
          <a:bodyPr/>
          <a:lstStyle/>
          <a:p>
            <a:pPr eaLnBrk="1" hangingPunct="1"/>
            <a:r>
              <a:rPr lang="en-US" sz="4000" smtClean="0">
                <a:solidFill>
                  <a:srgbClr val="800000"/>
                </a:solidFill>
                <a:latin typeface="Verdana" pitchFamily="34" charset="0"/>
              </a:rPr>
              <a:t>Hill Visits 101</a:t>
            </a:r>
          </a:p>
        </p:txBody>
      </p:sp>
      <p:sp>
        <p:nvSpPr>
          <p:cNvPr id="52227" name="Content Placeholder 2"/>
          <p:cNvSpPr>
            <a:spLocks noGrp="1"/>
          </p:cNvSpPr>
          <p:nvPr>
            <p:ph sz="quarter" idx="4294967295"/>
          </p:nvPr>
        </p:nvSpPr>
        <p:spPr>
          <a:xfrm>
            <a:off x="515938" y="1093788"/>
            <a:ext cx="8008937" cy="5483225"/>
          </a:xfrm>
        </p:spPr>
        <p:txBody>
          <a:bodyPr/>
          <a:lstStyle/>
          <a:p>
            <a:pPr eaLnBrk="1" hangingPunct="1">
              <a:buClr>
                <a:srgbClr val="800000"/>
              </a:buClr>
              <a:buFont typeface="Wingdings" pitchFamily="2" charset="2"/>
              <a:buNone/>
            </a:pPr>
            <a:endParaRPr lang="en-US" sz="2400" smtClean="0">
              <a:solidFill>
                <a:srgbClr val="800000"/>
              </a:solidFill>
              <a:latin typeface="Verdana" pitchFamily="34" charset="0"/>
            </a:endParaRPr>
          </a:p>
          <a:p>
            <a:pPr eaLnBrk="1" hangingPunct="1">
              <a:buClr>
                <a:srgbClr val="800000"/>
              </a:buClr>
              <a:buFont typeface="Wingdings" pitchFamily="2" charset="2"/>
              <a:buChar char="§"/>
            </a:pPr>
            <a:r>
              <a:rPr lang="en-US" sz="2400" smtClean="0">
                <a:latin typeface="Verdana" pitchFamily="34" charset="0"/>
              </a:rPr>
              <a:t>After your Hill visit</a:t>
            </a:r>
          </a:p>
          <a:p>
            <a:pPr lvl="1" eaLnBrk="1" hangingPunct="1">
              <a:buClr>
                <a:srgbClr val="800000"/>
              </a:buClr>
              <a:buFont typeface="Wingdings" pitchFamily="2" charset="2"/>
              <a:buChar char="§"/>
            </a:pPr>
            <a:r>
              <a:rPr lang="en-US" sz="1800" smtClean="0">
                <a:solidFill>
                  <a:schemeClr val="tx1"/>
                </a:solidFill>
                <a:latin typeface="Verdana" pitchFamily="34" charset="0"/>
              </a:rPr>
              <a:t>Follow up with a thank you email. Include any additional information requested, a brief overview of your “ask” and a reminder that you will follow up later in the summer about an August facility tour. </a:t>
            </a:r>
          </a:p>
          <a:p>
            <a:pPr lvl="1" eaLnBrk="1" hangingPunct="1">
              <a:buClr>
                <a:srgbClr val="800000"/>
              </a:buClr>
              <a:buFont typeface="Wingdings" pitchFamily="2" charset="2"/>
              <a:buChar char="§"/>
            </a:pPr>
            <a:r>
              <a:rPr lang="en-US" sz="1800" smtClean="0">
                <a:solidFill>
                  <a:schemeClr val="tx1"/>
                </a:solidFill>
                <a:latin typeface="Verdana" pitchFamily="34" charset="0"/>
              </a:rPr>
              <a:t>In July, follow up with another email inviting your Member of Congress and their staff on a facility tour. </a:t>
            </a:r>
          </a:p>
          <a:p>
            <a:pPr lvl="1" eaLnBrk="1" hangingPunct="1">
              <a:buClr>
                <a:srgbClr val="800000"/>
              </a:buClr>
              <a:buFont typeface="Wingdings" pitchFamily="2" charset="2"/>
              <a:buChar char="§"/>
            </a:pPr>
            <a:r>
              <a:rPr lang="en-US" sz="1800" smtClean="0">
                <a:solidFill>
                  <a:schemeClr val="tx1"/>
                </a:solidFill>
                <a:latin typeface="Verdana" pitchFamily="34" charset="0"/>
              </a:rPr>
              <a:t>Contact NMMA if you need help with organizing a Congressional visit. </a:t>
            </a:r>
          </a:p>
          <a:p>
            <a:pPr lvl="1" eaLnBrk="1" hangingPunct="1">
              <a:buClr>
                <a:srgbClr val="800000"/>
              </a:buClr>
              <a:buFont typeface="Wingdings" pitchFamily="2" charset="2"/>
              <a:buChar char="§"/>
            </a:pPr>
            <a:endParaRPr lang="en-US" sz="1800" smtClean="0">
              <a:solidFill>
                <a:schemeClr val="tx1"/>
              </a:solidFill>
              <a:latin typeface="Verdan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250" name="Title 1"/>
          <p:cNvSpPr>
            <a:spLocks noGrp="1"/>
          </p:cNvSpPr>
          <p:nvPr>
            <p:ph type="title" idx="4294967295"/>
          </p:nvPr>
        </p:nvSpPr>
        <p:spPr>
          <a:xfrm>
            <a:off x="1219200" y="265113"/>
            <a:ext cx="6465888" cy="781050"/>
          </a:xfrm>
        </p:spPr>
        <p:txBody>
          <a:bodyPr/>
          <a:lstStyle/>
          <a:p>
            <a:pPr eaLnBrk="1" hangingPunct="1"/>
            <a:r>
              <a:rPr lang="en-US" sz="4000" smtClean="0">
                <a:solidFill>
                  <a:srgbClr val="800000"/>
                </a:solidFill>
                <a:latin typeface="Verdana" pitchFamily="34" charset="0"/>
              </a:rPr>
              <a:t>BoatPAC</a:t>
            </a:r>
          </a:p>
        </p:txBody>
      </p:sp>
      <p:sp>
        <p:nvSpPr>
          <p:cNvPr id="53251" name="Content Placeholder 2"/>
          <p:cNvSpPr>
            <a:spLocks noGrp="1"/>
          </p:cNvSpPr>
          <p:nvPr>
            <p:ph sz="quarter" idx="4294967295"/>
          </p:nvPr>
        </p:nvSpPr>
        <p:spPr>
          <a:xfrm>
            <a:off x="3173413" y="912813"/>
            <a:ext cx="5389562" cy="5387975"/>
          </a:xfrm>
        </p:spPr>
        <p:txBody>
          <a:bodyPr/>
          <a:lstStyle/>
          <a:p>
            <a:pPr eaLnBrk="1" hangingPunct="1">
              <a:buClr>
                <a:srgbClr val="800000"/>
              </a:buClr>
              <a:buFont typeface="Wingdings" pitchFamily="2" charset="2"/>
              <a:buNone/>
            </a:pPr>
            <a:endParaRPr lang="en-US" sz="2400" smtClean="0">
              <a:solidFill>
                <a:srgbClr val="800000"/>
              </a:solidFill>
              <a:latin typeface="Verdana" pitchFamily="34" charset="0"/>
            </a:endParaRPr>
          </a:p>
          <a:p>
            <a:pPr eaLnBrk="1" hangingPunct="1">
              <a:buClr>
                <a:srgbClr val="800000"/>
              </a:buClr>
              <a:buFont typeface="Wingdings" pitchFamily="2" charset="2"/>
              <a:buChar char="§"/>
            </a:pPr>
            <a:r>
              <a:rPr lang="en-US" sz="2400" smtClean="0">
                <a:latin typeface="Verdana" pitchFamily="34" charset="0"/>
              </a:rPr>
              <a:t>Another way to get involved</a:t>
            </a:r>
          </a:p>
          <a:p>
            <a:pPr lvl="1" eaLnBrk="1" hangingPunct="1">
              <a:buClr>
                <a:srgbClr val="800000"/>
              </a:buClr>
              <a:buFont typeface="Wingdings" pitchFamily="2" charset="2"/>
              <a:buChar char="§"/>
            </a:pPr>
            <a:r>
              <a:rPr lang="en-US" sz="1800" smtClean="0">
                <a:solidFill>
                  <a:schemeClr val="tx1"/>
                </a:solidFill>
                <a:latin typeface="Verdana" pitchFamily="34" charset="0"/>
              </a:rPr>
              <a:t>NMMA has a Political Action Committee called Boat PAC</a:t>
            </a:r>
          </a:p>
          <a:p>
            <a:pPr lvl="1" eaLnBrk="1" hangingPunct="1">
              <a:buClr>
                <a:srgbClr val="800000"/>
              </a:buClr>
              <a:buFont typeface="Wingdings" pitchFamily="2" charset="2"/>
              <a:buChar char="§"/>
            </a:pPr>
            <a:r>
              <a:rPr lang="en-US" sz="1800" smtClean="0">
                <a:solidFill>
                  <a:schemeClr val="tx1"/>
                </a:solidFill>
                <a:latin typeface="Verdana" pitchFamily="34" charset="0"/>
              </a:rPr>
              <a:t>Boat PAC provides financial support to U.S. Senate and House candidates and is the recreational boating industry’s strongest tool to enact political change in our federal government</a:t>
            </a:r>
          </a:p>
          <a:p>
            <a:pPr lvl="1" eaLnBrk="1" hangingPunct="1">
              <a:buClr>
                <a:srgbClr val="800000"/>
              </a:buClr>
              <a:buFont typeface="Wingdings" pitchFamily="2" charset="2"/>
              <a:buChar char="§"/>
            </a:pPr>
            <a:r>
              <a:rPr lang="en-US" sz="1800" smtClean="0">
                <a:solidFill>
                  <a:schemeClr val="tx1"/>
                </a:solidFill>
                <a:latin typeface="Verdana" pitchFamily="34" charset="0"/>
              </a:rPr>
              <a:t>Boat PAC &amp; Center PAC will host the Hook, Line and Cinco de Mayo PAC Fiesta on Wed, May 5 at 6:30 pm on the rooftop of the Liaison</a:t>
            </a:r>
          </a:p>
          <a:p>
            <a:pPr lvl="1" eaLnBrk="1" hangingPunct="1">
              <a:buClr>
                <a:srgbClr val="800000"/>
              </a:buClr>
              <a:buFont typeface="Wingdings" pitchFamily="2" charset="2"/>
              <a:buChar char="§"/>
            </a:pPr>
            <a:r>
              <a:rPr lang="en-US" sz="1800" smtClean="0">
                <a:solidFill>
                  <a:schemeClr val="tx1"/>
                </a:solidFill>
                <a:latin typeface="Verdana" pitchFamily="34" charset="0"/>
              </a:rPr>
              <a:t>Contact Jeff Gabriel (202-737-9776; </a:t>
            </a:r>
            <a:r>
              <a:rPr lang="en-US" sz="1800" smtClean="0">
                <a:solidFill>
                  <a:schemeClr val="tx1"/>
                </a:solidFill>
                <a:latin typeface="Verdana" pitchFamily="34" charset="0"/>
                <a:hlinkClick r:id="rId2"/>
              </a:rPr>
              <a:t>jgabriel@nmma.org</a:t>
            </a:r>
            <a:r>
              <a:rPr lang="en-US" sz="1800" smtClean="0">
                <a:solidFill>
                  <a:schemeClr val="tx1"/>
                </a:solidFill>
                <a:latin typeface="Verdana" pitchFamily="34" charset="0"/>
              </a:rPr>
              <a:t>) for more information on Boat PAC, including how you may be able to get involved</a:t>
            </a:r>
          </a:p>
          <a:p>
            <a:pPr lvl="1" eaLnBrk="1" hangingPunct="1">
              <a:buClr>
                <a:srgbClr val="800000"/>
              </a:buClr>
              <a:buFont typeface="Wingdings" pitchFamily="2" charset="2"/>
              <a:buChar char="§"/>
            </a:pPr>
            <a:endParaRPr lang="en-US" sz="1800" smtClean="0">
              <a:solidFill>
                <a:schemeClr val="tx1"/>
              </a:solidFill>
              <a:latin typeface="Verdana" pitchFamily="34" charset="0"/>
            </a:endParaRPr>
          </a:p>
          <a:p>
            <a:pPr lvl="1" eaLnBrk="1" hangingPunct="1">
              <a:buClr>
                <a:srgbClr val="800000"/>
              </a:buClr>
              <a:buFont typeface="Wingdings" pitchFamily="2" charset="2"/>
              <a:buChar char="§"/>
            </a:pPr>
            <a:endParaRPr lang="en-US" sz="1800" smtClean="0">
              <a:solidFill>
                <a:schemeClr val="tx1"/>
              </a:solidFill>
              <a:latin typeface="Verdana" pitchFamily="34" charset="0"/>
            </a:endParaRPr>
          </a:p>
        </p:txBody>
      </p:sp>
      <p:pic>
        <p:nvPicPr>
          <p:cNvPr id="53252" name="Picture 5" descr="BOATPAC"/>
          <p:cNvPicPr>
            <a:picLocks noChangeAspect="1" noChangeArrowheads="1"/>
          </p:cNvPicPr>
          <p:nvPr/>
        </p:nvPicPr>
        <p:blipFill>
          <a:blip r:embed="rId3" cstate="screen"/>
          <a:srcRect/>
          <a:stretch>
            <a:fillRect/>
          </a:stretch>
        </p:blipFill>
        <p:spPr bwMode="auto">
          <a:xfrm>
            <a:off x="542925" y="2257425"/>
            <a:ext cx="27432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7163" y="1265238"/>
            <a:ext cx="8829675" cy="5116512"/>
          </a:xfrm>
          <a:prstGeom prst="rect">
            <a:avLst/>
          </a:prstGeom>
          <a:solidFill>
            <a:srgbClr val="0033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0" name="Title 1"/>
          <p:cNvSpPr>
            <a:spLocks noGrp="1"/>
          </p:cNvSpPr>
          <p:nvPr>
            <p:ph type="title"/>
          </p:nvPr>
        </p:nvSpPr>
        <p:spPr>
          <a:xfrm>
            <a:off x="3257550" y="209550"/>
            <a:ext cx="4667250" cy="781050"/>
          </a:xfrm>
        </p:spPr>
        <p:txBody>
          <a:bodyPr/>
          <a:lstStyle/>
          <a:p>
            <a:pPr eaLnBrk="1" hangingPunct="1"/>
            <a:r>
              <a:rPr lang="en-US" smtClean="0">
                <a:solidFill>
                  <a:srgbClr val="800000"/>
                </a:solidFill>
              </a:rPr>
              <a:t>On Today’s Webinar</a:t>
            </a:r>
          </a:p>
        </p:txBody>
      </p:sp>
      <p:pic>
        <p:nvPicPr>
          <p:cNvPr id="17411" name="Picture 10" descr="abc.jpg"/>
          <p:cNvPicPr>
            <a:picLocks noChangeAspect="1"/>
          </p:cNvPicPr>
          <p:nvPr/>
        </p:nvPicPr>
        <p:blipFill>
          <a:blip r:embed="rId2" cstate="screen"/>
          <a:srcRect/>
          <a:stretch>
            <a:fillRect/>
          </a:stretch>
        </p:blipFill>
        <p:spPr bwMode="auto">
          <a:xfrm>
            <a:off x="1422400" y="284163"/>
            <a:ext cx="1773238" cy="857250"/>
          </a:xfrm>
          <a:prstGeom prst="rect">
            <a:avLst/>
          </a:prstGeom>
          <a:noFill/>
          <a:ln w="9525">
            <a:noFill/>
            <a:miter lim="800000"/>
            <a:headEnd/>
            <a:tailEnd/>
          </a:ln>
        </p:spPr>
      </p:pic>
      <p:sp>
        <p:nvSpPr>
          <p:cNvPr id="17412" name="Content Placeholder 2"/>
          <p:cNvSpPr>
            <a:spLocks noGrp="1"/>
          </p:cNvSpPr>
          <p:nvPr>
            <p:ph sz="quarter" idx="1"/>
          </p:nvPr>
        </p:nvSpPr>
        <p:spPr>
          <a:xfrm>
            <a:off x="2490788" y="969963"/>
            <a:ext cx="5119687" cy="4568825"/>
          </a:xfrm>
        </p:spPr>
        <p:txBody>
          <a:bodyPr/>
          <a:lstStyle/>
          <a:p>
            <a:pPr eaLnBrk="1" hangingPunct="1">
              <a:lnSpc>
                <a:spcPct val="90000"/>
              </a:lnSpc>
              <a:buFont typeface="Wingdings" pitchFamily="2" charset="2"/>
              <a:buNone/>
            </a:pPr>
            <a:endParaRPr lang="en-US" sz="2200" smtClean="0"/>
          </a:p>
          <a:p>
            <a:pPr eaLnBrk="1" hangingPunct="1">
              <a:lnSpc>
                <a:spcPct val="90000"/>
              </a:lnSpc>
            </a:pPr>
            <a:r>
              <a:rPr lang="en-US" sz="2200" smtClean="0"/>
              <a:t>Introduction</a:t>
            </a:r>
          </a:p>
          <a:p>
            <a:pPr eaLnBrk="1" hangingPunct="1">
              <a:lnSpc>
                <a:spcPct val="90000"/>
              </a:lnSpc>
              <a:buFont typeface="Wingdings" pitchFamily="2" charset="2"/>
              <a:buNone/>
            </a:pPr>
            <a:endParaRPr lang="en-US" sz="1800" smtClean="0"/>
          </a:p>
          <a:p>
            <a:pPr eaLnBrk="1" hangingPunct="1">
              <a:lnSpc>
                <a:spcPct val="90000"/>
              </a:lnSpc>
            </a:pPr>
            <a:r>
              <a:rPr lang="en-US" sz="2200" smtClean="0"/>
              <a:t>Floorplan Financing</a:t>
            </a:r>
          </a:p>
          <a:p>
            <a:pPr eaLnBrk="1" hangingPunct="1">
              <a:lnSpc>
                <a:spcPct val="90000"/>
              </a:lnSpc>
            </a:pPr>
            <a:endParaRPr lang="en-US" sz="1800" smtClean="0"/>
          </a:p>
          <a:p>
            <a:pPr eaLnBrk="1" hangingPunct="1">
              <a:lnSpc>
                <a:spcPct val="90000"/>
              </a:lnSpc>
            </a:pPr>
            <a:r>
              <a:rPr lang="en-US" sz="2200" smtClean="0"/>
              <a:t>National Oceans Policy</a:t>
            </a:r>
          </a:p>
          <a:p>
            <a:pPr eaLnBrk="1" hangingPunct="1">
              <a:lnSpc>
                <a:spcPct val="90000"/>
              </a:lnSpc>
            </a:pPr>
            <a:endParaRPr lang="en-US" sz="1800" smtClean="0"/>
          </a:p>
          <a:p>
            <a:pPr eaLnBrk="1" hangingPunct="1">
              <a:lnSpc>
                <a:spcPct val="90000"/>
              </a:lnSpc>
            </a:pPr>
            <a:r>
              <a:rPr lang="en-US" sz="2200" smtClean="0"/>
              <a:t>Ethanol</a:t>
            </a:r>
          </a:p>
          <a:p>
            <a:pPr eaLnBrk="1" hangingPunct="1">
              <a:lnSpc>
                <a:spcPct val="90000"/>
              </a:lnSpc>
            </a:pPr>
            <a:endParaRPr lang="en-US" sz="1800" smtClean="0"/>
          </a:p>
          <a:p>
            <a:pPr eaLnBrk="1" hangingPunct="1">
              <a:lnSpc>
                <a:spcPct val="90000"/>
              </a:lnSpc>
            </a:pPr>
            <a:r>
              <a:rPr lang="en-US" sz="2200" smtClean="0"/>
              <a:t>State of the Marine Industry</a:t>
            </a:r>
          </a:p>
          <a:p>
            <a:pPr eaLnBrk="1" hangingPunct="1">
              <a:lnSpc>
                <a:spcPct val="90000"/>
              </a:lnSpc>
              <a:buFont typeface="Wingdings" pitchFamily="2" charset="2"/>
              <a:buNone/>
            </a:pPr>
            <a:endParaRPr lang="en-US" sz="1800" smtClean="0"/>
          </a:p>
          <a:p>
            <a:pPr eaLnBrk="1" hangingPunct="1">
              <a:lnSpc>
                <a:spcPct val="90000"/>
              </a:lnSpc>
            </a:pPr>
            <a:r>
              <a:rPr lang="en-US" sz="2200" smtClean="0"/>
              <a:t>Q&amp;A</a:t>
            </a:r>
          </a:p>
          <a:p>
            <a:pPr eaLnBrk="1" hangingPunct="1">
              <a:lnSpc>
                <a:spcPct val="90000"/>
              </a:lnSpc>
            </a:pPr>
            <a:endParaRPr lang="en-US" sz="1800" smtClean="0"/>
          </a:p>
          <a:p>
            <a:pPr eaLnBrk="1" hangingPunct="1">
              <a:lnSpc>
                <a:spcPct val="90000"/>
              </a:lnSpc>
            </a:pPr>
            <a:r>
              <a:rPr lang="en-US" sz="2200" smtClean="0"/>
              <a:t>Hill Visits 101</a:t>
            </a:r>
          </a:p>
          <a:p>
            <a:pPr eaLnBrk="1" hangingPunct="1">
              <a:lnSpc>
                <a:spcPct val="90000"/>
              </a:lnSpc>
            </a:pPr>
            <a:endParaRPr lang="en-US" sz="1800" smtClean="0"/>
          </a:p>
          <a:p>
            <a:pPr eaLnBrk="1" hangingPunct="1">
              <a:lnSpc>
                <a:spcPct val="90000"/>
              </a:lnSpc>
            </a:pPr>
            <a:r>
              <a:rPr lang="en-US" sz="2200" smtClean="0"/>
              <a:t>BoatPAC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6213" y="2411413"/>
            <a:ext cx="3749675" cy="3979862"/>
          </a:xfrm>
          <a:prstGeom prst="rect">
            <a:avLst/>
          </a:prstGeom>
          <a:solidFill>
            <a:srgbClr val="0033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274" name="Title 2"/>
          <p:cNvSpPr>
            <a:spLocks noGrp="1"/>
          </p:cNvSpPr>
          <p:nvPr>
            <p:ph type="ctrTitle" idx="4294967295"/>
          </p:nvPr>
        </p:nvSpPr>
        <p:spPr>
          <a:xfrm>
            <a:off x="1144588" y="674688"/>
            <a:ext cx="6983412" cy="1219200"/>
          </a:xfrm>
        </p:spPr>
        <p:txBody>
          <a:bodyPr/>
          <a:lstStyle/>
          <a:p>
            <a:pPr eaLnBrk="1" hangingPunct="1"/>
            <a:r>
              <a:rPr lang="en-US" sz="6700" smtClean="0">
                <a:solidFill>
                  <a:srgbClr val="800000"/>
                </a:solidFill>
                <a:latin typeface="Verdana" pitchFamily="34" charset="0"/>
              </a:rPr>
              <a:t>Hill Visits Q &amp; A</a:t>
            </a:r>
            <a:endParaRPr lang="en-US" sz="3800" smtClean="0">
              <a:solidFill>
                <a:srgbClr val="800000"/>
              </a:solidFill>
              <a:latin typeface="Verdana" pitchFamily="34" charset="0"/>
            </a:endParaRPr>
          </a:p>
        </p:txBody>
      </p:sp>
      <p:sp>
        <p:nvSpPr>
          <p:cNvPr id="5" name="Rectangle 4"/>
          <p:cNvSpPr/>
          <p:nvPr/>
        </p:nvSpPr>
        <p:spPr>
          <a:xfrm>
            <a:off x="171450" y="6391275"/>
            <a:ext cx="8815388" cy="31432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4276" name="Picture 2"/>
          <p:cNvPicPr>
            <a:picLocks noChangeAspect="1" noChangeArrowheads="1"/>
          </p:cNvPicPr>
          <p:nvPr/>
        </p:nvPicPr>
        <p:blipFill>
          <a:blip r:embed="rId3" cstate="screen"/>
          <a:srcRect/>
          <a:stretch>
            <a:fillRect/>
          </a:stretch>
        </p:blipFill>
        <p:spPr bwMode="auto">
          <a:xfrm>
            <a:off x="3998913" y="2411413"/>
            <a:ext cx="4978400" cy="3979862"/>
          </a:xfrm>
          <a:prstGeom prst="rect">
            <a:avLst/>
          </a:prstGeom>
          <a:noFill/>
          <a:ln w="9525">
            <a:noFill/>
            <a:miter lim="800000"/>
            <a:headEnd/>
            <a:tailEnd/>
          </a:ln>
        </p:spPr>
      </p:pic>
      <p:sp>
        <p:nvSpPr>
          <p:cNvPr id="9" name="Subtitle 1"/>
          <p:cNvSpPr>
            <a:spLocks noGrp="1"/>
          </p:cNvSpPr>
          <p:nvPr>
            <p:ph type="subTitle" idx="4294967295"/>
          </p:nvPr>
        </p:nvSpPr>
        <p:spPr>
          <a:xfrm>
            <a:off x="382588" y="3124200"/>
            <a:ext cx="3340100" cy="2759075"/>
          </a:xfrm>
        </p:spPr>
        <p:txBody>
          <a:bodyPr>
            <a:normAutofit/>
          </a:bodyPr>
          <a:lstStyle/>
          <a:p>
            <a:pPr marL="0" indent="0" algn="ctr" eaLnBrk="1" fontAlgn="auto" hangingPunct="1">
              <a:spcAft>
                <a:spcPts val="0"/>
              </a:spcAft>
              <a:buFont typeface="Wingdings 2"/>
              <a:buNone/>
              <a:defRPr/>
            </a:pPr>
            <a:r>
              <a:rPr lang="en-US" sz="2000" b="1" cap="all" spc="250" dirty="0" smtClean="0">
                <a:latin typeface="Verdana" pitchFamily="34" charset="0"/>
              </a:rPr>
              <a:t>Moderated by</a:t>
            </a:r>
            <a:br>
              <a:rPr lang="en-US" sz="2000" b="1" cap="all" spc="250" dirty="0" smtClean="0">
                <a:latin typeface="Verdana" pitchFamily="34" charset="0"/>
              </a:rPr>
            </a:br>
            <a:r>
              <a:rPr lang="en-US" sz="2000" b="1" cap="all" spc="250" dirty="0" smtClean="0">
                <a:latin typeface="Verdana" pitchFamily="34" charset="0"/>
              </a:rPr>
              <a:t/>
            </a:r>
            <a:br>
              <a:rPr lang="en-US" sz="2000" b="1" cap="all" spc="250" dirty="0" smtClean="0">
                <a:latin typeface="Verdana" pitchFamily="34" charset="0"/>
              </a:rPr>
            </a:br>
            <a:r>
              <a:rPr lang="en-US" sz="2000" b="1" spc="250" dirty="0" smtClean="0">
                <a:latin typeface="Verdana" pitchFamily="34" charset="0"/>
              </a:rPr>
              <a:t>Bryan Welsh</a:t>
            </a:r>
            <a:endParaRPr lang="en-US" sz="2000" b="1" spc="250" dirty="0">
              <a:latin typeface="Verdana"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6213" y="150813"/>
            <a:ext cx="8829675" cy="1001712"/>
          </a:xfrm>
          <a:prstGeom prst="rect">
            <a:avLst/>
          </a:prstGeom>
          <a:solidFill>
            <a:srgbClr val="0033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22" name="Title 1"/>
          <p:cNvSpPr>
            <a:spLocks noGrp="1"/>
          </p:cNvSpPr>
          <p:nvPr>
            <p:ph type="title" idx="4294967295"/>
          </p:nvPr>
        </p:nvSpPr>
        <p:spPr>
          <a:xfrm>
            <a:off x="2124075" y="171450"/>
            <a:ext cx="4667250" cy="781050"/>
          </a:xfrm>
        </p:spPr>
        <p:txBody>
          <a:bodyPr/>
          <a:lstStyle/>
          <a:p>
            <a:pPr eaLnBrk="1" hangingPunct="1"/>
            <a:r>
              <a:rPr lang="en-US" smtClean="0">
                <a:solidFill>
                  <a:srgbClr val="800000"/>
                </a:solidFill>
                <a:latin typeface="Verdana" pitchFamily="34" charset="0"/>
              </a:rPr>
              <a:t>Contact Us</a:t>
            </a:r>
          </a:p>
        </p:txBody>
      </p:sp>
      <p:sp>
        <p:nvSpPr>
          <p:cNvPr id="56323" name="Content Placeholder 2"/>
          <p:cNvSpPr txBox="1">
            <a:spLocks/>
          </p:cNvSpPr>
          <p:nvPr/>
        </p:nvSpPr>
        <p:spPr bwMode="auto">
          <a:xfrm>
            <a:off x="5911850" y="1404938"/>
            <a:ext cx="2932113" cy="3479800"/>
          </a:xfrm>
          <a:prstGeom prst="rect">
            <a:avLst/>
          </a:prstGeom>
          <a:noFill/>
          <a:ln w="9525">
            <a:noFill/>
            <a:miter lim="800000"/>
            <a:headEnd/>
            <a:tailEnd/>
          </a:ln>
        </p:spPr>
        <p:txBody>
          <a:bodyPr/>
          <a:lstStyle/>
          <a:p>
            <a:pPr marL="273050" indent="-273050">
              <a:spcBef>
                <a:spcPct val="20000"/>
              </a:spcBef>
              <a:buClr>
                <a:srgbClr val="800000"/>
              </a:buClr>
              <a:buSzPct val="85000"/>
              <a:buFont typeface="Wingdings" pitchFamily="2" charset="2"/>
              <a:buNone/>
            </a:pPr>
            <a:endParaRPr lang="en-US">
              <a:solidFill>
                <a:srgbClr val="800000"/>
              </a:solidFill>
              <a:latin typeface="Verdana" pitchFamily="34" charset="0"/>
            </a:endParaRPr>
          </a:p>
          <a:p>
            <a:pPr marL="273050" indent="-273050">
              <a:spcBef>
                <a:spcPct val="20000"/>
              </a:spcBef>
              <a:buClr>
                <a:srgbClr val="800000"/>
              </a:buClr>
              <a:buSzPct val="85000"/>
              <a:buFont typeface="Wingdings" pitchFamily="2" charset="2"/>
              <a:buNone/>
            </a:pPr>
            <a:r>
              <a:rPr lang="en-US" sz="1400">
                <a:latin typeface="Verdana" pitchFamily="34" charset="0"/>
              </a:rPr>
              <a:t>Mat Dunn</a:t>
            </a:r>
          </a:p>
          <a:p>
            <a:pPr marL="273050" indent="-273050">
              <a:spcBef>
                <a:spcPct val="20000"/>
              </a:spcBef>
              <a:buClr>
                <a:srgbClr val="800000"/>
              </a:buClr>
              <a:buSzPct val="85000"/>
              <a:buFont typeface="Wingdings" pitchFamily="2" charset="2"/>
              <a:buNone/>
            </a:pPr>
            <a:r>
              <a:rPr lang="en-US" sz="1400">
                <a:solidFill>
                  <a:srgbClr val="800000"/>
                </a:solidFill>
                <a:latin typeface="Verdana" pitchFamily="34" charset="0"/>
              </a:rPr>
              <a:t>Legislative Director</a:t>
            </a:r>
          </a:p>
          <a:p>
            <a:pPr marL="273050" indent="-273050">
              <a:spcBef>
                <a:spcPct val="20000"/>
              </a:spcBef>
              <a:buClr>
                <a:srgbClr val="800000"/>
              </a:buClr>
              <a:buSzPct val="85000"/>
              <a:buFont typeface="Wingdings" pitchFamily="2" charset="2"/>
              <a:buNone/>
            </a:pPr>
            <a:r>
              <a:rPr lang="en-US" sz="1400">
                <a:solidFill>
                  <a:srgbClr val="800000"/>
                </a:solidFill>
                <a:latin typeface="Verdana" pitchFamily="34" charset="0"/>
              </a:rPr>
              <a:t>202-737-9760</a:t>
            </a:r>
          </a:p>
          <a:p>
            <a:pPr marL="273050" indent="-273050">
              <a:spcBef>
                <a:spcPct val="20000"/>
              </a:spcBef>
              <a:buClr>
                <a:srgbClr val="800000"/>
              </a:buClr>
              <a:buSzPct val="85000"/>
              <a:buFont typeface="Wingdings" pitchFamily="2" charset="2"/>
              <a:buNone/>
            </a:pPr>
            <a:r>
              <a:rPr lang="en-US" sz="1400">
                <a:solidFill>
                  <a:srgbClr val="800000"/>
                </a:solidFill>
                <a:latin typeface="Verdana" pitchFamily="34" charset="0"/>
                <a:hlinkClick r:id="rId2"/>
              </a:rPr>
              <a:t>mdunn@nmma.org</a:t>
            </a:r>
            <a:endParaRPr lang="en-US" sz="1400">
              <a:solidFill>
                <a:srgbClr val="800000"/>
              </a:solidFill>
              <a:latin typeface="Verdana" pitchFamily="34" charset="0"/>
            </a:endParaRPr>
          </a:p>
          <a:p>
            <a:pPr marL="273050" indent="-273050">
              <a:spcBef>
                <a:spcPct val="20000"/>
              </a:spcBef>
              <a:buClr>
                <a:srgbClr val="800000"/>
              </a:buClr>
              <a:buSzPct val="85000"/>
              <a:buFont typeface="Wingdings" pitchFamily="2" charset="2"/>
              <a:buNone/>
            </a:pPr>
            <a:endParaRPr lang="en-US" sz="1400">
              <a:solidFill>
                <a:srgbClr val="800000"/>
              </a:solidFill>
              <a:latin typeface="Verdana" pitchFamily="34" charset="0"/>
            </a:endParaRPr>
          </a:p>
          <a:p>
            <a:pPr marL="273050" indent="-273050">
              <a:spcBef>
                <a:spcPct val="20000"/>
              </a:spcBef>
              <a:buClr>
                <a:srgbClr val="800000"/>
              </a:buClr>
              <a:buSzPct val="85000"/>
              <a:buFont typeface="Wingdings" pitchFamily="2" charset="2"/>
              <a:buNone/>
            </a:pPr>
            <a:endParaRPr lang="en-US" sz="1400">
              <a:solidFill>
                <a:srgbClr val="800000"/>
              </a:solidFill>
              <a:latin typeface="Verdana" pitchFamily="34" charset="0"/>
            </a:endParaRPr>
          </a:p>
          <a:p>
            <a:pPr marL="273050" indent="-273050">
              <a:spcBef>
                <a:spcPct val="20000"/>
              </a:spcBef>
              <a:buClr>
                <a:srgbClr val="800000"/>
              </a:buClr>
              <a:buSzPct val="85000"/>
              <a:buFont typeface="Wingdings" pitchFamily="2" charset="2"/>
              <a:buNone/>
            </a:pPr>
            <a:endParaRPr lang="en-US" sz="800">
              <a:solidFill>
                <a:srgbClr val="800000"/>
              </a:solidFill>
              <a:latin typeface="Verdana" pitchFamily="34" charset="0"/>
            </a:endParaRPr>
          </a:p>
          <a:p>
            <a:pPr marL="273050" indent="-273050">
              <a:spcBef>
                <a:spcPct val="20000"/>
              </a:spcBef>
              <a:buClr>
                <a:srgbClr val="800000"/>
              </a:buClr>
              <a:buSzPct val="85000"/>
              <a:buFont typeface="Wingdings" pitchFamily="2" charset="2"/>
              <a:buNone/>
            </a:pPr>
            <a:r>
              <a:rPr lang="en-US" sz="1400">
                <a:latin typeface="Verdana" pitchFamily="34" charset="0"/>
              </a:rPr>
              <a:t>Jeff Gabriel</a:t>
            </a:r>
          </a:p>
          <a:p>
            <a:pPr marL="273050" indent="-273050">
              <a:spcBef>
                <a:spcPct val="20000"/>
              </a:spcBef>
              <a:buClr>
                <a:srgbClr val="800000"/>
              </a:buClr>
              <a:buSzPct val="85000"/>
              <a:buFont typeface="Wingdings" pitchFamily="2" charset="2"/>
              <a:buNone/>
            </a:pPr>
            <a:r>
              <a:rPr lang="en-US" sz="1400">
                <a:solidFill>
                  <a:srgbClr val="800000"/>
                </a:solidFill>
                <a:latin typeface="Verdana" pitchFamily="34" charset="0"/>
              </a:rPr>
              <a:t>NMMA Legislative Counsel</a:t>
            </a:r>
          </a:p>
          <a:p>
            <a:pPr marL="273050" indent="-273050">
              <a:spcBef>
                <a:spcPct val="20000"/>
              </a:spcBef>
              <a:buClr>
                <a:srgbClr val="800000"/>
              </a:buClr>
              <a:buSzPct val="85000"/>
              <a:buFont typeface="Wingdings" pitchFamily="2" charset="2"/>
              <a:buNone/>
            </a:pPr>
            <a:r>
              <a:rPr lang="en-US" sz="1400">
                <a:solidFill>
                  <a:srgbClr val="800000"/>
                </a:solidFill>
                <a:latin typeface="Verdana" pitchFamily="34" charset="0"/>
              </a:rPr>
              <a:t>202-737-9776</a:t>
            </a:r>
          </a:p>
          <a:p>
            <a:pPr marL="273050" indent="-273050">
              <a:spcBef>
                <a:spcPct val="20000"/>
              </a:spcBef>
              <a:buClr>
                <a:srgbClr val="800000"/>
              </a:buClr>
              <a:buSzPct val="85000"/>
              <a:buFont typeface="Wingdings" pitchFamily="2" charset="2"/>
              <a:buNone/>
            </a:pPr>
            <a:r>
              <a:rPr lang="en-US" sz="1400">
                <a:solidFill>
                  <a:srgbClr val="800000"/>
                </a:solidFill>
                <a:latin typeface="Verdana" pitchFamily="34" charset="0"/>
                <a:hlinkClick r:id="rId3"/>
              </a:rPr>
              <a:t>jgabriel@nmma.org</a:t>
            </a:r>
            <a:endParaRPr lang="en-US" sz="1400">
              <a:solidFill>
                <a:srgbClr val="800000"/>
              </a:solidFill>
              <a:latin typeface="Verdana" pitchFamily="34" charset="0"/>
            </a:endParaRPr>
          </a:p>
          <a:p>
            <a:pPr marL="273050" indent="-273050">
              <a:spcBef>
                <a:spcPct val="20000"/>
              </a:spcBef>
              <a:buClr>
                <a:srgbClr val="800000"/>
              </a:buClr>
              <a:buSzPct val="85000"/>
              <a:buFont typeface="Wingdings" pitchFamily="2" charset="2"/>
              <a:buNone/>
            </a:pPr>
            <a:endParaRPr lang="en-US" sz="1400">
              <a:solidFill>
                <a:srgbClr val="800000"/>
              </a:solidFill>
              <a:latin typeface="Verdana" pitchFamily="34" charset="0"/>
            </a:endParaRPr>
          </a:p>
        </p:txBody>
      </p:sp>
      <p:pic>
        <p:nvPicPr>
          <p:cNvPr id="56324" name="Picture 2"/>
          <p:cNvPicPr>
            <a:picLocks noChangeAspect="1" noChangeArrowheads="1"/>
          </p:cNvPicPr>
          <p:nvPr/>
        </p:nvPicPr>
        <p:blipFill>
          <a:blip r:embed="rId4" cstate="screen"/>
          <a:srcRect/>
          <a:stretch>
            <a:fillRect/>
          </a:stretch>
        </p:blipFill>
        <p:spPr bwMode="auto">
          <a:xfrm>
            <a:off x="400050" y="1601788"/>
            <a:ext cx="1185863" cy="1317625"/>
          </a:xfrm>
          <a:prstGeom prst="rect">
            <a:avLst/>
          </a:prstGeom>
          <a:noFill/>
          <a:ln w="9525">
            <a:solidFill>
              <a:schemeClr val="tx1"/>
            </a:solidFill>
            <a:miter lim="800000"/>
            <a:headEnd/>
            <a:tailEnd/>
          </a:ln>
        </p:spPr>
      </p:pic>
      <p:pic>
        <p:nvPicPr>
          <p:cNvPr id="56325" name="Picture 4"/>
          <p:cNvPicPr>
            <a:picLocks noChangeAspect="1" noChangeArrowheads="1"/>
          </p:cNvPicPr>
          <p:nvPr/>
        </p:nvPicPr>
        <p:blipFill>
          <a:blip r:embed="rId5" cstate="screen"/>
          <a:srcRect/>
          <a:stretch>
            <a:fillRect/>
          </a:stretch>
        </p:blipFill>
        <p:spPr bwMode="auto">
          <a:xfrm>
            <a:off x="412750" y="3275013"/>
            <a:ext cx="1163638" cy="1358900"/>
          </a:xfrm>
          <a:prstGeom prst="rect">
            <a:avLst/>
          </a:prstGeom>
          <a:noFill/>
          <a:ln w="9525">
            <a:solidFill>
              <a:schemeClr val="tx1"/>
            </a:solidFill>
            <a:miter lim="800000"/>
            <a:headEnd/>
            <a:tailEnd/>
          </a:ln>
        </p:spPr>
      </p:pic>
      <p:sp>
        <p:nvSpPr>
          <p:cNvPr id="56326" name="Content Placeholder 2"/>
          <p:cNvSpPr txBox="1">
            <a:spLocks/>
          </p:cNvSpPr>
          <p:nvPr/>
        </p:nvSpPr>
        <p:spPr bwMode="auto">
          <a:xfrm>
            <a:off x="1768475" y="1309688"/>
            <a:ext cx="2655888" cy="3527425"/>
          </a:xfrm>
          <a:prstGeom prst="rect">
            <a:avLst/>
          </a:prstGeom>
          <a:noFill/>
          <a:ln w="9525">
            <a:noFill/>
            <a:miter lim="800000"/>
            <a:headEnd/>
            <a:tailEnd/>
          </a:ln>
        </p:spPr>
        <p:txBody>
          <a:bodyPr/>
          <a:lstStyle/>
          <a:p>
            <a:pPr marL="273050" indent="-273050">
              <a:spcBef>
                <a:spcPct val="20000"/>
              </a:spcBef>
              <a:buClr>
                <a:srgbClr val="800000"/>
              </a:buClr>
              <a:buSzPct val="85000"/>
              <a:buFont typeface="Wingdings" pitchFamily="2" charset="2"/>
              <a:buNone/>
            </a:pPr>
            <a:endParaRPr lang="en-US">
              <a:solidFill>
                <a:srgbClr val="800000"/>
              </a:solidFill>
              <a:latin typeface="Verdana" pitchFamily="34" charset="0"/>
            </a:endParaRPr>
          </a:p>
          <a:p>
            <a:pPr marL="273050" indent="-273050">
              <a:spcBef>
                <a:spcPct val="20000"/>
              </a:spcBef>
              <a:buClr>
                <a:srgbClr val="800000"/>
              </a:buClr>
              <a:buSzPct val="85000"/>
              <a:buFont typeface="Wingdings" pitchFamily="2" charset="2"/>
              <a:buNone/>
            </a:pPr>
            <a:r>
              <a:rPr lang="en-US" sz="1400">
                <a:latin typeface="Verdana" pitchFamily="34" charset="0"/>
              </a:rPr>
              <a:t>Bryan Welsh</a:t>
            </a:r>
          </a:p>
          <a:p>
            <a:pPr marL="273050" indent="-273050">
              <a:spcBef>
                <a:spcPct val="20000"/>
              </a:spcBef>
              <a:buClr>
                <a:srgbClr val="800000"/>
              </a:buClr>
              <a:buSzPct val="85000"/>
              <a:buFont typeface="Wingdings" pitchFamily="2" charset="2"/>
              <a:buNone/>
            </a:pPr>
            <a:r>
              <a:rPr lang="en-US" sz="1400">
                <a:solidFill>
                  <a:srgbClr val="800000"/>
                </a:solidFill>
                <a:latin typeface="Verdana" pitchFamily="34" charset="0"/>
              </a:rPr>
              <a:t>Webinar Moderator &amp; </a:t>
            </a:r>
          </a:p>
          <a:p>
            <a:pPr marL="273050" indent="-273050">
              <a:spcBef>
                <a:spcPct val="20000"/>
              </a:spcBef>
              <a:buClr>
                <a:srgbClr val="800000"/>
              </a:buClr>
              <a:buSzPct val="85000"/>
              <a:buFont typeface="Wingdings" pitchFamily="2" charset="2"/>
              <a:buNone/>
            </a:pPr>
            <a:r>
              <a:rPr lang="en-US" sz="1400">
                <a:solidFill>
                  <a:srgbClr val="800000"/>
                </a:solidFill>
                <a:latin typeface="Verdana" pitchFamily="34" charset="0"/>
              </a:rPr>
              <a:t>Director of Membership</a:t>
            </a:r>
          </a:p>
          <a:p>
            <a:pPr marL="273050" indent="-273050">
              <a:spcBef>
                <a:spcPct val="20000"/>
              </a:spcBef>
              <a:buClr>
                <a:srgbClr val="800000"/>
              </a:buClr>
              <a:buSzPct val="85000"/>
              <a:buFont typeface="Wingdings" pitchFamily="2" charset="2"/>
              <a:buNone/>
            </a:pPr>
            <a:r>
              <a:rPr lang="en-US" sz="1400">
                <a:solidFill>
                  <a:srgbClr val="800000"/>
                </a:solidFill>
                <a:latin typeface="Verdana" pitchFamily="34" charset="0"/>
              </a:rPr>
              <a:t>312-946-6276</a:t>
            </a:r>
          </a:p>
          <a:p>
            <a:pPr marL="273050" indent="-273050">
              <a:spcBef>
                <a:spcPct val="20000"/>
              </a:spcBef>
              <a:buClr>
                <a:srgbClr val="800000"/>
              </a:buClr>
              <a:buSzPct val="85000"/>
              <a:buFont typeface="Wingdings" pitchFamily="2" charset="2"/>
              <a:buNone/>
            </a:pPr>
            <a:r>
              <a:rPr lang="en-US" sz="1400">
                <a:solidFill>
                  <a:srgbClr val="800000"/>
                </a:solidFill>
                <a:latin typeface="Verdana" pitchFamily="34" charset="0"/>
                <a:hlinkClick r:id="rId6"/>
              </a:rPr>
              <a:t>bwelsh@nmma.org</a:t>
            </a:r>
            <a:endParaRPr lang="en-US" sz="1400">
              <a:solidFill>
                <a:srgbClr val="800000"/>
              </a:solidFill>
              <a:latin typeface="Verdana" pitchFamily="34" charset="0"/>
            </a:endParaRPr>
          </a:p>
          <a:p>
            <a:pPr marL="273050" indent="-273050">
              <a:spcBef>
                <a:spcPct val="20000"/>
              </a:spcBef>
              <a:buClr>
                <a:srgbClr val="800000"/>
              </a:buClr>
              <a:buSzPct val="85000"/>
              <a:buFont typeface="Wingdings" pitchFamily="2" charset="2"/>
              <a:buNone/>
            </a:pPr>
            <a:endParaRPr lang="en-US" sz="1400">
              <a:solidFill>
                <a:srgbClr val="800000"/>
              </a:solidFill>
              <a:latin typeface="Verdana" pitchFamily="34" charset="0"/>
            </a:endParaRPr>
          </a:p>
          <a:p>
            <a:pPr marL="273050" indent="-273050">
              <a:spcBef>
                <a:spcPct val="20000"/>
              </a:spcBef>
              <a:buClr>
                <a:srgbClr val="800000"/>
              </a:buClr>
              <a:buSzPct val="85000"/>
              <a:buFont typeface="Wingdings" pitchFamily="2" charset="2"/>
              <a:buNone/>
            </a:pPr>
            <a:endParaRPr lang="en-US" sz="1400">
              <a:solidFill>
                <a:srgbClr val="800000"/>
              </a:solidFill>
              <a:latin typeface="Verdana" pitchFamily="34" charset="0"/>
            </a:endParaRPr>
          </a:p>
          <a:p>
            <a:pPr marL="273050" indent="-273050">
              <a:spcBef>
                <a:spcPct val="20000"/>
              </a:spcBef>
              <a:buClr>
                <a:srgbClr val="800000"/>
              </a:buClr>
              <a:buSzPct val="85000"/>
              <a:buFont typeface="Wingdings" pitchFamily="2" charset="2"/>
              <a:buNone/>
            </a:pPr>
            <a:r>
              <a:rPr lang="en-US" sz="1400">
                <a:latin typeface="Verdana" pitchFamily="34" charset="0"/>
              </a:rPr>
              <a:t>Cindy Squires</a:t>
            </a:r>
          </a:p>
          <a:p>
            <a:pPr marL="273050" indent="-273050">
              <a:spcBef>
                <a:spcPct val="20000"/>
              </a:spcBef>
              <a:buClr>
                <a:srgbClr val="800000"/>
              </a:buClr>
              <a:buSzPct val="85000"/>
              <a:buFont typeface="Wingdings" pitchFamily="2" charset="2"/>
              <a:buNone/>
            </a:pPr>
            <a:r>
              <a:rPr lang="en-US" sz="1400">
                <a:solidFill>
                  <a:srgbClr val="800000"/>
                </a:solidFill>
                <a:latin typeface="Verdana" pitchFamily="34" charset="0"/>
              </a:rPr>
              <a:t>NMMA Chief Counsel</a:t>
            </a:r>
          </a:p>
          <a:p>
            <a:pPr marL="273050" indent="-273050">
              <a:spcBef>
                <a:spcPct val="20000"/>
              </a:spcBef>
              <a:buClr>
                <a:srgbClr val="800000"/>
              </a:buClr>
              <a:buSzPct val="85000"/>
              <a:buFont typeface="Wingdings" pitchFamily="2" charset="2"/>
              <a:buNone/>
            </a:pPr>
            <a:r>
              <a:rPr lang="en-US" sz="1400">
                <a:solidFill>
                  <a:srgbClr val="800000"/>
                </a:solidFill>
                <a:latin typeface="Verdana" pitchFamily="34" charset="0"/>
              </a:rPr>
              <a:t>202-737-9766</a:t>
            </a:r>
          </a:p>
          <a:p>
            <a:pPr marL="273050" indent="-273050">
              <a:spcBef>
                <a:spcPct val="20000"/>
              </a:spcBef>
              <a:buClr>
                <a:srgbClr val="800000"/>
              </a:buClr>
              <a:buSzPct val="85000"/>
              <a:buFont typeface="Wingdings" pitchFamily="2" charset="2"/>
              <a:buNone/>
            </a:pPr>
            <a:r>
              <a:rPr lang="en-US" sz="1400">
                <a:solidFill>
                  <a:srgbClr val="800000"/>
                </a:solidFill>
                <a:latin typeface="Verdana" pitchFamily="34" charset="0"/>
                <a:hlinkClick r:id="rId7"/>
              </a:rPr>
              <a:t>csquires@nmma.org</a:t>
            </a:r>
            <a:endParaRPr lang="en-US" sz="1400">
              <a:solidFill>
                <a:srgbClr val="800000"/>
              </a:solidFill>
              <a:latin typeface="Verdana" pitchFamily="34" charset="0"/>
            </a:endParaRPr>
          </a:p>
          <a:p>
            <a:pPr marL="273050" indent="-273050">
              <a:spcBef>
                <a:spcPct val="20000"/>
              </a:spcBef>
              <a:buClr>
                <a:srgbClr val="800000"/>
              </a:buClr>
              <a:buSzPct val="85000"/>
              <a:buFont typeface="Wingdings" pitchFamily="2" charset="2"/>
              <a:buNone/>
            </a:pPr>
            <a:endParaRPr lang="en-US" sz="1400">
              <a:solidFill>
                <a:srgbClr val="800000"/>
              </a:solidFill>
              <a:latin typeface="Verdana" pitchFamily="34" charset="0"/>
            </a:endParaRPr>
          </a:p>
        </p:txBody>
      </p:sp>
      <p:pic>
        <p:nvPicPr>
          <p:cNvPr id="56327" name="Picture 10"/>
          <p:cNvPicPr>
            <a:picLocks noChangeAspect="1" noChangeArrowheads="1"/>
          </p:cNvPicPr>
          <p:nvPr/>
        </p:nvPicPr>
        <p:blipFill>
          <a:blip r:embed="rId8" cstate="screen"/>
          <a:srcRect/>
          <a:stretch>
            <a:fillRect/>
          </a:stretch>
        </p:blipFill>
        <p:spPr bwMode="auto">
          <a:xfrm>
            <a:off x="4729163" y="1589088"/>
            <a:ext cx="1117600" cy="1363662"/>
          </a:xfrm>
          <a:prstGeom prst="rect">
            <a:avLst/>
          </a:prstGeom>
          <a:noFill/>
          <a:ln w="9525">
            <a:solidFill>
              <a:schemeClr val="tx1"/>
            </a:solidFill>
            <a:miter lim="800000"/>
            <a:headEnd/>
            <a:tailEnd/>
          </a:ln>
        </p:spPr>
      </p:pic>
      <p:pic>
        <p:nvPicPr>
          <p:cNvPr id="56328" name="Picture 11"/>
          <p:cNvPicPr>
            <a:picLocks noChangeAspect="1" noChangeArrowheads="1"/>
          </p:cNvPicPr>
          <p:nvPr/>
        </p:nvPicPr>
        <p:blipFill>
          <a:blip r:embed="rId9" cstate="screen"/>
          <a:srcRect/>
          <a:stretch>
            <a:fillRect/>
          </a:stretch>
        </p:blipFill>
        <p:spPr bwMode="auto">
          <a:xfrm>
            <a:off x="4695825" y="3290888"/>
            <a:ext cx="1219200" cy="1352550"/>
          </a:xfrm>
          <a:prstGeom prst="rect">
            <a:avLst/>
          </a:prstGeom>
          <a:noFill/>
          <a:ln w="9525">
            <a:solidFill>
              <a:schemeClr val="tx1"/>
            </a:solidFill>
            <a:miter lim="800000"/>
            <a:headEnd/>
            <a:tailEnd/>
          </a:ln>
        </p:spPr>
      </p:pic>
      <p:pic>
        <p:nvPicPr>
          <p:cNvPr id="56329" name="Picture 11"/>
          <p:cNvPicPr>
            <a:picLocks noChangeAspect="1" noChangeArrowheads="1"/>
          </p:cNvPicPr>
          <p:nvPr/>
        </p:nvPicPr>
        <p:blipFill>
          <a:blip r:embed="rId10" cstate="screen"/>
          <a:srcRect/>
          <a:stretch>
            <a:fillRect/>
          </a:stretch>
        </p:blipFill>
        <p:spPr bwMode="auto">
          <a:xfrm>
            <a:off x="2466975" y="4873625"/>
            <a:ext cx="1243013" cy="1379538"/>
          </a:xfrm>
          <a:prstGeom prst="rect">
            <a:avLst/>
          </a:prstGeom>
          <a:noFill/>
          <a:ln w="9525">
            <a:solidFill>
              <a:schemeClr val="tx1"/>
            </a:solidFill>
            <a:miter lim="800000"/>
            <a:headEnd/>
            <a:tailEnd/>
          </a:ln>
        </p:spPr>
      </p:pic>
      <p:sp>
        <p:nvSpPr>
          <p:cNvPr id="56330" name="Content Placeholder 2"/>
          <p:cNvSpPr txBox="1">
            <a:spLocks/>
          </p:cNvSpPr>
          <p:nvPr/>
        </p:nvSpPr>
        <p:spPr bwMode="auto">
          <a:xfrm>
            <a:off x="3778250" y="4835525"/>
            <a:ext cx="4903788" cy="1336675"/>
          </a:xfrm>
          <a:prstGeom prst="rect">
            <a:avLst/>
          </a:prstGeom>
          <a:noFill/>
          <a:ln w="9525">
            <a:noFill/>
            <a:miter lim="800000"/>
            <a:headEnd/>
            <a:tailEnd/>
          </a:ln>
        </p:spPr>
        <p:txBody>
          <a:bodyPr/>
          <a:lstStyle/>
          <a:p>
            <a:pPr marL="273050" indent="-273050">
              <a:spcBef>
                <a:spcPct val="20000"/>
              </a:spcBef>
              <a:buClr>
                <a:srgbClr val="800000"/>
              </a:buClr>
              <a:buSzPct val="85000"/>
              <a:buFont typeface="Wingdings" pitchFamily="2" charset="2"/>
              <a:buNone/>
            </a:pPr>
            <a:endParaRPr lang="en-US">
              <a:solidFill>
                <a:srgbClr val="800000"/>
              </a:solidFill>
              <a:latin typeface="Verdana" pitchFamily="34" charset="0"/>
            </a:endParaRPr>
          </a:p>
          <a:p>
            <a:pPr marL="273050" indent="-273050">
              <a:spcBef>
                <a:spcPct val="20000"/>
              </a:spcBef>
              <a:buClr>
                <a:srgbClr val="800000"/>
              </a:buClr>
              <a:buSzPct val="85000"/>
              <a:buFont typeface="Wingdings" pitchFamily="2" charset="2"/>
              <a:buNone/>
            </a:pPr>
            <a:r>
              <a:rPr lang="en-US" sz="1400">
                <a:latin typeface="Verdana" pitchFamily="34" charset="0"/>
              </a:rPr>
              <a:t>Christine Pomorski</a:t>
            </a:r>
          </a:p>
          <a:p>
            <a:pPr marL="273050" indent="-273050">
              <a:spcBef>
                <a:spcPct val="20000"/>
              </a:spcBef>
              <a:buClr>
                <a:srgbClr val="800000"/>
              </a:buClr>
              <a:buSzPct val="85000"/>
              <a:buFont typeface="Wingdings" pitchFamily="2" charset="2"/>
              <a:buNone/>
            </a:pPr>
            <a:r>
              <a:rPr lang="en-US" sz="1400">
                <a:solidFill>
                  <a:srgbClr val="800000"/>
                </a:solidFill>
                <a:latin typeface="Verdana" pitchFamily="34" charset="0"/>
              </a:rPr>
              <a:t>PR Manager for Government Relations</a:t>
            </a:r>
          </a:p>
          <a:p>
            <a:pPr marL="273050" indent="-273050">
              <a:spcBef>
                <a:spcPct val="20000"/>
              </a:spcBef>
              <a:buClr>
                <a:srgbClr val="800000"/>
              </a:buClr>
              <a:buSzPct val="85000"/>
              <a:buFont typeface="Wingdings" pitchFamily="2" charset="2"/>
              <a:buNone/>
            </a:pPr>
            <a:r>
              <a:rPr lang="en-US" sz="1400">
                <a:solidFill>
                  <a:srgbClr val="800000"/>
                </a:solidFill>
                <a:latin typeface="Verdana" pitchFamily="34" charset="0"/>
              </a:rPr>
              <a:t>202-7373-9774</a:t>
            </a:r>
          </a:p>
          <a:p>
            <a:pPr marL="273050" indent="-273050">
              <a:spcBef>
                <a:spcPct val="20000"/>
              </a:spcBef>
              <a:buClr>
                <a:srgbClr val="800000"/>
              </a:buClr>
              <a:buSzPct val="85000"/>
              <a:buFont typeface="Wingdings" pitchFamily="2" charset="2"/>
              <a:buNone/>
            </a:pPr>
            <a:r>
              <a:rPr lang="en-US" sz="1400">
                <a:solidFill>
                  <a:srgbClr val="800000"/>
                </a:solidFill>
                <a:latin typeface="Verdana" pitchFamily="34" charset="0"/>
                <a:hlinkClick r:id="rId11"/>
              </a:rPr>
              <a:t>cpomorski@nmma.org</a:t>
            </a:r>
            <a:endParaRPr lang="en-US" sz="1400">
              <a:solidFill>
                <a:srgbClr val="800000"/>
              </a:solidFill>
              <a:latin typeface="Verdana"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7"/>
          <p:cNvPicPr>
            <a:picLocks noChangeAspect="1" noChangeArrowheads="1"/>
          </p:cNvPicPr>
          <p:nvPr/>
        </p:nvPicPr>
        <p:blipFill>
          <a:blip r:embed="rId3" cstate="screen"/>
          <a:srcRect/>
          <a:stretch>
            <a:fillRect/>
          </a:stretch>
        </p:blipFill>
        <p:spPr bwMode="auto">
          <a:xfrm>
            <a:off x="161925" y="142875"/>
            <a:ext cx="8810625" cy="5867400"/>
          </a:xfrm>
          <a:prstGeom prst="rect">
            <a:avLst/>
          </a:prstGeom>
          <a:noFill/>
          <a:ln w="9525">
            <a:noFill/>
            <a:miter lim="800000"/>
            <a:headEnd/>
            <a:tailEnd/>
          </a:ln>
        </p:spPr>
      </p:pic>
      <p:sp>
        <p:nvSpPr>
          <p:cNvPr id="57346" name="Title 2"/>
          <p:cNvSpPr>
            <a:spLocks noGrp="1"/>
          </p:cNvSpPr>
          <p:nvPr>
            <p:ph type="ctrTitle" idx="4294967295"/>
          </p:nvPr>
        </p:nvSpPr>
        <p:spPr>
          <a:xfrm>
            <a:off x="4494213" y="1236663"/>
            <a:ext cx="3992562" cy="2200275"/>
          </a:xfrm>
        </p:spPr>
        <p:txBody>
          <a:bodyPr/>
          <a:lstStyle/>
          <a:p>
            <a:pPr eaLnBrk="1" hangingPunct="1"/>
            <a:r>
              <a:rPr lang="en-US" sz="2800" b="1" smtClean="0">
                <a:solidFill>
                  <a:srgbClr val="800000"/>
                </a:solidFill>
                <a:latin typeface="Verdana" pitchFamily="34" charset="0"/>
              </a:rPr>
              <a:t>Thank you for participating and see you next week at the American Boating Congress!</a:t>
            </a:r>
          </a:p>
        </p:txBody>
      </p:sp>
      <p:sp>
        <p:nvSpPr>
          <p:cNvPr id="5" name="Rectangle 4"/>
          <p:cNvSpPr/>
          <p:nvPr/>
        </p:nvSpPr>
        <p:spPr>
          <a:xfrm>
            <a:off x="171450" y="6000750"/>
            <a:ext cx="8815388" cy="70485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7163" y="1265238"/>
            <a:ext cx="8829675" cy="5116512"/>
          </a:xfrm>
          <a:prstGeom prst="rect">
            <a:avLst/>
          </a:prstGeom>
          <a:solidFill>
            <a:srgbClr val="0033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34" name="Title 1"/>
          <p:cNvSpPr>
            <a:spLocks noGrp="1"/>
          </p:cNvSpPr>
          <p:nvPr>
            <p:ph type="title" idx="4294967295"/>
          </p:nvPr>
        </p:nvSpPr>
        <p:spPr>
          <a:xfrm>
            <a:off x="3257550" y="209550"/>
            <a:ext cx="4667250" cy="781050"/>
          </a:xfrm>
        </p:spPr>
        <p:txBody>
          <a:bodyPr/>
          <a:lstStyle/>
          <a:p>
            <a:pPr eaLnBrk="1" hangingPunct="1"/>
            <a:r>
              <a:rPr lang="en-US" smtClean="0">
                <a:solidFill>
                  <a:srgbClr val="800000"/>
                </a:solidFill>
                <a:latin typeface="Verdana" pitchFamily="34" charset="0"/>
              </a:rPr>
              <a:t>Conference Materials</a:t>
            </a:r>
          </a:p>
        </p:txBody>
      </p:sp>
      <p:pic>
        <p:nvPicPr>
          <p:cNvPr id="18435" name="Picture 10" descr="abc.jpg"/>
          <p:cNvPicPr>
            <a:picLocks noChangeAspect="1"/>
          </p:cNvPicPr>
          <p:nvPr/>
        </p:nvPicPr>
        <p:blipFill>
          <a:blip r:embed="rId2" cstate="screen"/>
          <a:srcRect/>
          <a:stretch>
            <a:fillRect/>
          </a:stretch>
        </p:blipFill>
        <p:spPr bwMode="auto">
          <a:xfrm>
            <a:off x="1422400" y="284163"/>
            <a:ext cx="1773238" cy="857250"/>
          </a:xfrm>
          <a:prstGeom prst="rect">
            <a:avLst/>
          </a:prstGeom>
          <a:noFill/>
          <a:ln w="9525">
            <a:noFill/>
            <a:miter lim="800000"/>
            <a:headEnd/>
            <a:tailEnd/>
          </a:ln>
        </p:spPr>
      </p:pic>
      <p:sp>
        <p:nvSpPr>
          <p:cNvPr id="18436" name="Content Placeholder 2"/>
          <p:cNvSpPr>
            <a:spLocks noGrp="1"/>
          </p:cNvSpPr>
          <p:nvPr>
            <p:ph sz="quarter" idx="4294967295"/>
          </p:nvPr>
        </p:nvSpPr>
        <p:spPr>
          <a:xfrm>
            <a:off x="690563" y="1808163"/>
            <a:ext cx="7881937" cy="1863725"/>
          </a:xfrm>
        </p:spPr>
        <p:txBody>
          <a:bodyPr/>
          <a:lstStyle/>
          <a:p>
            <a:pPr algn="ctr" eaLnBrk="1" hangingPunct="1">
              <a:lnSpc>
                <a:spcPct val="90000"/>
              </a:lnSpc>
              <a:buClr>
                <a:srgbClr val="800000"/>
              </a:buClr>
              <a:buFont typeface="Wingdings" pitchFamily="2" charset="2"/>
              <a:buNone/>
            </a:pPr>
            <a:r>
              <a:rPr lang="en-US" sz="3600" smtClean="0">
                <a:latin typeface="Verdana" pitchFamily="34" charset="0"/>
              </a:rPr>
              <a:t>Download policy briefs and talking points online at:</a:t>
            </a:r>
          </a:p>
          <a:p>
            <a:pPr algn="ctr" eaLnBrk="1" hangingPunct="1">
              <a:lnSpc>
                <a:spcPct val="90000"/>
              </a:lnSpc>
              <a:buClr>
                <a:srgbClr val="800000"/>
              </a:buClr>
              <a:buFont typeface="Wingdings" pitchFamily="2" charset="2"/>
              <a:buNone/>
            </a:pPr>
            <a:r>
              <a:rPr lang="en-US" sz="2000" smtClean="0">
                <a:latin typeface="Verdana" pitchFamily="34" charset="0"/>
                <a:hlinkClick r:id="rId3"/>
              </a:rPr>
              <a:t>http://www.nmma.org/government/federal/?catid=1800</a:t>
            </a:r>
            <a:endParaRPr lang="en-US" sz="2000" smtClean="0">
              <a:latin typeface="Verdana" pitchFamily="34" charset="0"/>
            </a:endParaRPr>
          </a:p>
          <a:p>
            <a:pPr algn="ctr" eaLnBrk="1" hangingPunct="1">
              <a:lnSpc>
                <a:spcPct val="90000"/>
              </a:lnSpc>
              <a:buClr>
                <a:srgbClr val="800000"/>
              </a:buClr>
              <a:buFont typeface="Wingdings" pitchFamily="2" charset="2"/>
              <a:buNone/>
            </a:pPr>
            <a:endParaRPr lang="en-US" sz="2000" smtClean="0">
              <a:latin typeface="Verdana" pitchFamily="34" charset="0"/>
            </a:endParaRPr>
          </a:p>
          <a:p>
            <a:pPr algn="ctr" eaLnBrk="1" hangingPunct="1">
              <a:lnSpc>
                <a:spcPct val="90000"/>
              </a:lnSpc>
              <a:buClr>
                <a:srgbClr val="800000"/>
              </a:buClr>
              <a:buFont typeface="Wingdings" pitchFamily="2" charset="2"/>
              <a:buNone/>
            </a:pPr>
            <a:r>
              <a:rPr lang="en-US" sz="2000" smtClean="0">
                <a:latin typeface="Verdana" pitchFamily="34" charset="0"/>
              </a:rPr>
              <a:t>(If the link does not work, go to </a:t>
            </a:r>
            <a:r>
              <a:rPr lang="en-US" sz="2000" smtClean="0">
                <a:latin typeface="Verdana" pitchFamily="34" charset="0"/>
                <a:hlinkClick r:id="rId4"/>
              </a:rPr>
              <a:t>www.nmma.org/government</a:t>
            </a:r>
            <a:endParaRPr lang="en-US" sz="2000" smtClean="0">
              <a:latin typeface="Verdana" pitchFamily="34" charset="0"/>
            </a:endParaRPr>
          </a:p>
          <a:p>
            <a:pPr algn="ctr" eaLnBrk="1" hangingPunct="1">
              <a:lnSpc>
                <a:spcPct val="90000"/>
              </a:lnSpc>
              <a:buClr>
                <a:srgbClr val="800000"/>
              </a:buClr>
              <a:buFont typeface="Wingdings" pitchFamily="2" charset="2"/>
              <a:buNone/>
            </a:pPr>
            <a:r>
              <a:rPr lang="en-US" sz="2000" smtClean="0">
                <a:latin typeface="Verdana" pitchFamily="34" charset="0"/>
              </a:rPr>
              <a:t>then click on </a:t>
            </a:r>
            <a:r>
              <a:rPr lang="en-US" sz="2000" i="1" smtClean="0">
                <a:latin typeface="Verdana" pitchFamily="34" charset="0"/>
              </a:rPr>
              <a:t>Federal Relations</a:t>
            </a:r>
            <a:r>
              <a:rPr lang="en-US" sz="2000" smtClean="0">
                <a:latin typeface="Verdana" pitchFamily="34" charset="0"/>
              </a:rPr>
              <a:t>, then </a:t>
            </a:r>
            <a:r>
              <a:rPr lang="en-US" sz="2000" i="1" smtClean="0">
                <a:latin typeface="Verdana" pitchFamily="34" charset="0"/>
              </a:rPr>
              <a:t>ABC 2010</a:t>
            </a:r>
            <a:r>
              <a:rPr lang="en-US" sz="2000" smtClean="0">
                <a:latin typeface="Verdana" pitchFamily="34" charset="0"/>
              </a:rPr>
              <a:t>.)</a:t>
            </a:r>
          </a:p>
        </p:txBody>
      </p:sp>
      <p:sp>
        <p:nvSpPr>
          <p:cNvPr id="18437" name="Content Placeholder 2"/>
          <p:cNvSpPr>
            <a:spLocks/>
          </p:cNvSpPr>
          <p:nvPr/>
        </p:nvSpPr>
        <p:spPr bwMode="auto">
          <a:xfrm>
            <a:off x="414338" y="5075238"/>
            <a:ext cx="8062912" cy="958850"/>
          </a:xfrm>
          <a:prstGeom prst="rect">
            <a:avLst/>
          </a:prstGeom>
          <a:noFill/>
          <a:ln w="9525">
            <a:noFill/>
            <a:miter lim="800000"/>
            <a:headEnd/>
            <a:tailEnd/>
          </a:ln>
        </p:spPr>
        <p:txBody>
          <a:bodyPr/>
          <a:lstStyle/>
          <a:p>
            <a:pPr marL="273050" indent="-273050" algn="ctr">
              <a:lnSpc>
                <a:spcPct val="90000"/>
              </a:lnSpc>
              <a:spcBef>
                <a:spcPct val="20000"/>
              </a:spcBef>
              <a:buClr>
                <a:srgbClr val="800000"/>
              </a:buClr>
              <a:buSzPct val="85000"/>
              <a:buFont typeface="Wingdings" pitchFamily="2" charset="2"/>
              <a:buNone/>
            </a:pPr>
            <a:r>
              <a:rPr lang="en-US" sz="2800">
                <a:latin typeface="Verdana" pitchFamily="34" charset="0"/>
              </a:rPr>
              <a:t>Hard copies of these documents will be available at registration.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7163" y="160338"/>
            <a:ext cx="8829675" cy="649287"/>
          </a:xfrm>
          <a:prstGeom prst="rect">
            <a:avLst/>
          </a:prstGeom>
          <a:solidFill>
            <a:srgbClr val="0033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58" name="Title 1"/>
          <p:cNvSpPr>
            <a:spLocks noGrp="1"/>
          </p:cNvSpPr>
          <p:nvPr>
            <p:ph type="title" idx="4294967295"/>
          </p:nvPr>
        </p:nvSpPr>
        <p:spPr>
          <a:xfrm>
            <a:off x="1123950" y="219075"/>
            <a:ext cx="6810375" cy="533400"/>
          </a:xfrm>
        </p:spPr>
        <p:txBody>
          <a:bodyPr/>
          <a:lstStyle/>
          <a:p>
            <a:pPr eaLnBrk="1" hangingPunct="1"/>
            <a:r>
              <a:rPr lang="en-US" sz="2900" b="1" smtClean="0">
                <a:solidFill>
                  <a:srgbClr val="800000"/>
                </a:solidFill>
                <a:latin typeface="Verdana" pitchFamily="34" charset="0"/>
              </a:rPr>
              <a:t>THANK YOU TO OUR SPONSORS</a:t>
            </a:r>
          </a:p>
        </p:txBody>
      </p:sp>
      <p:sp>
        <p:nvSpPr>
          <p:cNvPr id="19459" name="Title 1"/>
          <p:cNvSpPr>
            <a:spLocks/>
          </p:cNvSpPr>
          <p:nvPr/>
        </p:nvSpPr>
        <p:spPr bwMode="auto">
          <a:xfrm>
            <a:off x="180975" y="714375"/>
            <a:ext cx="8486775" cy="590550"/>
          </a:xfrm>
          <a:prstGeom prst="rect">
            <a:avLst/>
          </a:prstGeom>
          <a:noFill/>
          <a:ln w="9525">
            <a:noFill/>
            <a:miter lim="800000"/>
            <a:headEnd/>
            <a:tailEnd/>
          </a:ln>
        </p:spPr>
        <p:txBody>
          <a:bodyPr anchor="b"/>
          <a:lstStyle/>
          <a:p>
            <a:pPr algn="ctr"/>
            <a:r>
              <a:rPr lang="en-US" sz="2000">
                <a:latin typeface="Verdana" pitchFamily="34" charset="0"/>
              </a:rPr>
              <a:t>Admiral’s Level</a:t>
            </a:r>
          </a:p>
        </p:txBody>
      </p:sp>
      <p:sp>
        <p:nvSpPr>
          <p:cNvPr id="19460" name="Title 1"/>
          <p:cNvSpPr>
            <a:spLocks/>
          </p:cNvSpPr>
          <p:nvPr/>
        </p:nvSpPr>
        <p:spPr bwMode="auto">
          <a:xfrm>
            <a:off x="200025" y="1819275"/>
            <a:ext cx="8486775" cy="590550"/>
          </a:xfrm>
          <a:prstGeom prst="rect">
            <a:avLst/>
          </a:prstGeom>
          <a:noFill/>
          <a:ln w="9525">
            <a:noFill/>
            <a:miter lim="800000"/>
            <a:headEnd/>
            <a:tailEnd/>
          </a:ln>
        </p:spPr>
        <p:txBody>
          <a:bodyPr anchor="b"/>
          <a:lstStyle/>
          <a:p>
            <a:pPr algn="ctr"/>
            <a:r>
              <a:rPr lang="en-US" sz="2000">
                <a:latin typeface="Verdana" pitchFamily="34" charset="0"/>
              </a:rPr>
              <a:t>Captain’s Level</a:t>
            </a:r>
          </a:p>
        </p:txBody>
      </p:sp>
      <p:sp>
        <p:nvSpPr>
          <p:cNvPr id="19461" name="Title 1"/>
          <p:cNvSpPr>
            <a:spLocks/>
          </p:cNvSpPr>
          <p:nvPr/>
        </p:nvSpPr>
        <p:spPr bwMode="auto">
          <a:xfrm>
            <a:off x="266700" y="2838450"/>
            <a:ext cx="8486775" cy="590550"/>
          </a:xfrm>
          <a:prstGeom prst="rect">
            <a:avLst/>
          </a:prstGeom>
          <a:noFill/>
          <a:ln w="9525">
            <a:noFill/>
            <a:miter lim="800000"/>
            <a:headEnd/>
            <a:tailEnd/>
          </a:ln>
        </p:spPr>
        <p:txBody>
          <a:bodyPr anchor="b"/>
          <a:lstStyle/>
          <a:p>
            <a:pPr algn="ctr"/>
            <a:r>
              <a:rPr lang="en-US" sz="2000">
                <a:latin typeface="Verdana" pitchFamily="34" charset="0"/>
              </a:rPr>
              <a:t>First Mate’s Level</a:t>
            </a:r>
          </a:p>
        </p:txBody>
      </p:sp>
      <p:sp>
        <p:nvSpPr>
          <p:cNvPr id="19462" name="Title 1"/>
          <p:cNvSpPr>
            <a:spLocks/>
          </p:cNvSpPr>
          <p:nvPr/>
        </p:nvSpPr>
        <p:spPr bwMode="auto">
          <a:xfrm>
            <a:off x="342900" y="5295900"/>
            <a:ext cx="8486775" cy="428625"/>
          </a:xfrm>
          <a:prstGeom prst="rect">
            <a:avLst/>
          </a:prstGeom>
          <a:noFill/>
          <a:ln w="9525">
            <a:noFill/>
            <a:miter lim="800000"/>
            <a:headEnd/>
            <a:tailEnd/>
          </a:ln>
        </p:spPr>
        <p:txBody>
          <a:bodyPr anchor="b"/>
          <a:lstStyle/>
          <a:p>
            <a:pPr algn="ctr"/>
            <a:r>
              <a:rPr lang="en-US" sz="2000">
                <a:latin typeface="Verdana" pitchFamily="34" charset="0"/>
              </a:rPr>
              <a:t>Purser’s Level</a:t>
            </a:r>
          </a:p>
        </p:txBody>
      </p:sp>
      <p:pic>
        <p:nvPicPr>
          <p:cNvPr id="19463" name="Picture 9" descr="Dometic_Group_color"/>
          <p:cNvPicPr>
            <a:picLocks noChangeAspect="1" noChangeArrowheads="1"/>
          </p:cNvPicPr>
          <p:nvPr/>
        </p:nvPicPr>
        <p:blipFill>
          <a:blip r:embed="rId2" cstate="screen"/>
          <a:srcRect/>
          <a:stretch>
            <a:fillRect/>
          </a:stretch>
        </p:blipFill>
        <p:spPr bwMode="auto">
          <a:xfrm>
            <a:off x="6629400" y="3810000"/>
            <a:ext cx="1439863" cy="374650"/>
          </a:xfrm>
          <a:prstGeom prst="rect">
            <a:avLst/>
          </a:prstGeom>
          <a:noFill/>
          <a:ln w="9525">
            <a:noFill/>
            <a:miter lim="800000"/>
            <a:headEnd/>
            <a:tailEnd/>
          </a:ln>
        </p:spPr>
      </p:pic>
      <p:pic>
        <p:nvPicPr>
          <p:cNvPr id="19464" name="Picture 10" descr="Marine Concepts Logo Clr"/>
          <p:cNvPicPr>
            <a:picLocks noChangeAspect="1" noChangeArrowheads="1"/>
          </p:cNvPicPr>
          <p:nvPr/>
        </p:nvPicPr>
        <p:blipFill>
          <a:blip r:embed="rId3" cstate="screen"/>
          <a:srcRect/>
          <a:stretch>
            <a:fillRect/>
          </a:stretch>
        </p:blipFill>
        <p:spPr bwMode="auto">
          <a:xfrm>
            <a:off x="6162675" y="5889625"/>
            <a:ext cx="904875" cy="407988"/>
          </a:xfrm>
          <a:prstGeom prst="rect">
            <a:avLst/>
          </a:prstGeom>
          <a:noFill/>
          <a:ln w="9525">
            <a:noFill/>
            <a:miter lim="800000"/>
            <a:headEnd/>
            <a:tailEnd/>
          </a:ln>
        </p:spPr>
      </p:pic>
      <p:pic>
        <p:nvPicPr>
          <p:cNvPr id="19465" name="Picture 11" descr="TMG"/>
          <p:cNvPicPr>
            <a:picLocks noChangeAspect="1" noChangeArrowheads="1"/>
          </p:cNvPicPr>
          <p:nvPr/>
        </p:nvPicPr>
        <p:blipFill>
          <a:blip r:embed="rId4" cstate="screen"/>
          <a:srcRect/>
          <a:stretch>
            <a:fillRect/>
          </a:stretch>
        </p:blipFill>
        <p:spPr bwMode="auto">
          <a:xfrm>
            <a:off x="4581525" y="4619625"/>
            <a:ext cx="1684338" cy="371475"/>
          </a:xfrm>
          <a:prstGeom prst="rect">
            <a:avLst/>
          </a:prstGeom>
          <a:noFill/>
          <a:ln w="9525">
            <a:noFill/>
            <a:miter lim="800000"/>
            <a:headEnd/>
            <a:tailEnd/>
          </a:ln>
        </p:spPr>
      </p:pic>
      <p:pic>
        <p:nvPicPr>
          <p:cNvPr id="19466" name="Picture 12" descr="HONDA MARINE_RGB"/>
          <p:cNvPicPr>
            <a:picLocks noChangeAspect="1" noChangeArrowheads="1"/>
          </p:cNvPicPr>
          <p:nvPr/>
        </p:nvPicPr>
        <p:blipFill>
          <a:blip r:embed="rId5" cstate="screen"/>
          <a:srcRect/>
          <a:stretch>
            <a:fillRect/>
          </a:stretch>
        </p:blipFill>
        <p:spPr bwMode="auto">
          <a:xfrm>
            <a:off x="2736850" y="2405063"/>
            <a:ext cx="1711325" cy="481012"/>
          </a:xfrm>
          <a:prstGeom prst="rect">
            <a:avLst/>
          </a:prstGeom>
          <a:noFill/>
          <a:ln w="9525">
            <a:noFill/>
            <a:miter lim="800000"/>
            <a:headEnd/>
            <a:tailEnd/>
          </a:ln>
        </p:spPr>
      </p:pic>
      <p:grpSp>
        <p:nvGrpSpPr>
          <p:cNvPr id="19467" name="Group 29"/>
          <p:cNvGrpSpPr>
            <a:grpSpLocks/>
          </p:cNvGrpSpPr>
          <p:nvPr/>
        </p:nvGrpSpPr>
        <p:grpSpPr bwMode="auto">
          <a:xfrm>
            <a:off x="1962150" y="3546475"/>
            <a:ext cx="2076450" cy="873125"/>
            <a:chOff x="1980" y="2276"/>
            <a:chExt cx="1308" cy="550"/>
          </a:xfrm>
        </p:grpSpPr>
        <p:pic>
          <p:nvPicPr>
            <p:cNvPr id="19485" name="Picture 13" descr="evin_brp_rule_rgb_k"/>
            <p:cNvPicPr>
              <a:picLocks noChangeAspect="1" noChangeArrowheads="1"/>
            </p:cNvPicPr>
            <p:nvPr/>
          </p:nvPicPr>
          <p:blipFill>
            <a:blip r:embed="rId6" cstate="screen"/>
            <a:srcRect/>
            <a:stretch>
              <a:fillRect/>
            </a:stretch>
          </p:blipFill>
          <p:spPr bwMode="auto">
            <a:xfrm>
              <a:off x="2100" y="2276"/>
              <a:ext cx="1188" cy="286"/>
            </a:xfrm>
            <a:prstGeom prst="rect">
              <a:avLst/>
            </a:prstGeom>
            <a:noFill/>
            <a:ln w="9525">
              <a:noFill/>
              <a:miter lim="800000"/>
              <a:headEnd/>
              <a:tailEnd/>
            </a:ln>
          </p:spPr>
        </p:pic>
        <p:pic>
          <p:nvPicPr>
            <p:cNvPr id="19486" name="Picture 14" descr="seadoo_brp_rule_cmyk_k DOLP"/>
            <p:cNvPicPr>
              <a:picLocks noChangeAspect="1" noChangeArrowheads="1"/>
            </p:cNvPicPr>
            <p:nvPr/>
          </p:nvPicPr>
          <p:blipFill>
            <a:blip r:embed="rId7" cstate="screen"/>
            <a:srcRect/>
            <a:stretch>
              <a:fillRect/>
            </a:stretch>
          </p:blipFill>
          <p:spPr bwMode="auto">
            <a:xfrm>
              <a:off x="1980" y="2541"/>
              <a:ext cx="1308" cy="285"/>
            </a:xfrm>
            <a:prstGeom prst="rect">
              <a:avLst/>
            </a:prstGeom>
            <a:noFill/>
            <a:ln w="9525">
              <a:noFill/>
              <a:miter lim="800000"/>
              <a:headEnd/>
              <a:tailEnd/>
            </a:ln>
          </p:spPr>
        </p:pic>
      </p:grpSp>
      <p:pic>
        <p:nvPicPr>
          <p:cNvPr id="19468" name="Picture 15" descr="Avala_logo"/>
          <p:cNvPicPr>
            <a:picLocks noChangeAspect="1" noChangeArrowheads="1"/>
          </p:cNvPicPr>
          <p:nvPr/>
        </p:nvPicPr>
        <p:blipFill>
          <a:blip r:embed="rId8" cstate="screen"/>
          <a:srcRect/>
          <a:stretch>
            <a:fillRect/>
          </a:stretch>
        </p:blipFill>
        <p:spPr bwMode="auto">
          <a:xfrm>
            <a:off x="571500" y="5935663"/>
            <a:ext cx="942975" cy="312737"/>
          </a:xfrm>
          <a:prstGeom prst="rect">
            <a:avLst/>
          </a:prstGeom>
          <a:noFill/>
          <a:ln w="9525">
            <a:noFill/>
            <a:miter lim="800000"/>
            <a:headEnd/>
            <a:tailEnd/>
          </a:ln>
        </p:spPr>
      </p:pic>
      <p:pic>
        <p:nvPicPr>
          <p:cNvPr id="19469" name="Picture 21" descr="Yamaha Marine red4color-3d"/>
          <p:cNvPicPr>
            <a:picLocks noChangeAspect="1" noChangeArrowheads="1"/>
          </p:cNvPicPr>
          <p:nvPr/>
        </p:nvPicPr>
        <p:blipFill>
          <a:blip r:embed="rId9" cstate="screen"/>
          <a:srcRect/>
          <a:stretch>
            <a:fillRect/>
          </a:stretch>
        </p:blipFill>
        <p:spPr bwMode="auto">
          <a:xfrm>
            <a:off x="762000" y="762000"/>
            <a:ext cx="2146300" cy="457200"/>
          </a:xfrm>
          <a:prstGeom prst="rect">
            <a:avLst/>
          </a:prstGeom>
          <a:noFill/>
          <a:ln w="9525">
            <a:noFill/>
            <a:miter lim="800000"/>
            <a:headEnd/>
            <a:tailEnd/>
          </a:ln>
        </p:spPr>
      </p:pic>
      <p:pic>
        <p:nvPicPr>
          <p:cNvPr id="19470" name="Picture 22"/>
          <p:cNvPicPr>
            <a:picLocks noChangeAspect="1" noChangeArrowheads="1"/>
          </p:cNvPicPr>
          <p:nvPr/>
        </p:nvPicPr>
        <p:blipFill>
          <a:blip r:embed="rId10" cstate="screen"/>
          <a:srcRect/>
          <a:stretch>
            <a:fillRect/>
          </a:stretch>
        </p:blipFill>
        <p:spPr bwMode="auto">
          <a:xfrm>
            <a:off x="900113" y="3557588"/>
            <a:ext cx="790575" cy="790575"/>
          </a:xfrm>
          <a:prstGeom prst="rect">
            <a:avLst/>
          </a:prstGeom>
          <a:noFill/>
          <a:ln w="9525">
            <a:noFill/>
            <a:miter lim="800000"/>
            <a:headEnd/>
            <a:tailEnd/>
          </a:ln>
        </p:spPr>
      </p:pic>
      <p:pic>
        <p:nvPicPr>
          <p:cNvPr id="19471" name="Picture 25"/>
          <p:cNvPicPr>
            <a:picLocks noChangeAspect="1" noChangeArrowheads="1"/>
          </p:cNvPicPr>
          <p:nvPr/>
        </p:nvPicPr>
        <p:blipFill>
          <a:blip r:embed="rId11" cstate="screen"/>
          <a:srcRect/>
          <a:stretch>
            <a:fillRect/>
          </a:stretch>
        </p:blipFill>
        <p:spPr bwMode="auto">
          <a:xfrm>
            <a:off x="771525" y="1314450"/>
            <a:ext cx="1971675" cy="382588"/>
          </a:xfrm>
          <a:prstGeom prst="rect">
            <a:avLst/>
          </a:prstGeom>
          <a:noFill/>
          <a:ln w="9525">
            <a:noFill/>
            <a:miter lim="800000"/>
            <a:headEnd/>
            <a:tailEnd/>
          </a:ln>
        </p:spPr>
      </p:pic>
      <p:pic>
        <p:nvPicPr>
          <p:cNvPr id="19472" name="Picture 26"/>
          <p:cNvPicPr>
            <a:picLocks noChangeAspect="1" noChangeArrowheads="1"/>
          </p:cNvPicPr>
          <p:nvPr/>
        </p:nvPicPr>
        <p:blipFill>
          <a:blip r:embed="rId12" cstate="screen"/>
          <a:srcRect/>
          <a:stretch>
            <a:fillRect/>
          </a:stretch>
        </p:blipFill>
        <p:spPr bwMode="auto">
          <a:xfrm>
            <a:off x="2905125" y="1271588"/>
            <a:ext cx="1685925" cy="490537"/>
          </a:xfrm>
          <a:prstGeom prst="rect">
            <a:avLst/>
          </a:prstGeom>
          <a:noFill/>
          <a:ln w="9525">
            <a:noFill/>
            <a:miter lim="800000"/>
            <a:headEnd/>
            <a:tailEnd/>
          </a:ln>
        </p:spPr>
      </p:pic>
      <p:pic>
        <p:nvPicPr>
          <p:cNvPr id="19473" name="Picture 27"/>
          <p:cNvPicPr>
            <a:picLocks noChangeAspect="1" noChangeArrowheads="1"/>
          </p:cNvPicPr>
          <p:nvPr/>
        </p:nvPicPr>
        <p:blipFill>
          <a:blip r:embed="rId13" cstate="screen"/>
          <a:srcRect/>
          <a:stretch>
            <a:fillRect/>
          </a:stretch>
        </p:blipFill>
        <p:spPr bwMode="auto">
          <a:xfrm>
            <a:off x="6477000" y="1370013"/>
            <a:ext cx="1790700" cy="358775"/>
          </a:xfrm>
          <a:prstGeom prst="rect">
            <a:avLst/>
          </a:prstGeom>
          <a:noFill/>
          <a:ln w="9525">
            <a:noFill/>
            <a:miter lim="800000"/>
            <a:headEnd/>
            <a:tailEnd/>
          </a:ln>
        </p:spPr>
      </p:pic>
      <p:pic>
        <p:nvPicPr>
          <p:cNvPr id="19474" name="Picture 28"/>
          <p:cNvPicPr>
            <a:picLocks noChangeAspect="1" noChangeArrowheads="1"/>
          </p:cNvPicPr>
          <p:nvPr/>
        </p:nvPicPr>
        <p:blipFill>
          <a:blip r:embed="rId14" cstate="screen"/>
          <a:srcRect/>
          <a:stretch>
            <a:fillRect/>
          </a:stretch>
        </p:blipFill>
        <p:spPr bwMode="auto">
          <a:xfrm>
            <a:off x="4586288" y="2500313"/>
            <a:ext cx="1428750" cy="338137"/>
          </a:xfrm>
          <a:prstGeom prst="rect">
            <a:avLst/>
          </a:prstGeom>
          <a:noFill/>
          <a:ln w="9525">
            <a:noFill/>
            <a:miter lim="800000"/>
            <a:headEnd/>
            <a:tailEnd/>
          </a:ln>
        </p:spPr>
      </p:pic>
      <p:pic>
        <p:nvPicPr>
          <p:cNvPr id="19475" name="Picture 30"/>
          <p:cNvPicPr>
            <a:picLocks noChangeAspect="1" noChangeArrowheads="1"/>
          </p:cNvPicPr>
          <p:nvPr/>
        </p:nvPicPr>
        <p:blipFill>
          <a:blip r:embed="rId15" cstate="screen"/>
          <a:srcRect/>
          <a:stretch>
            <a:fillRect/>
          </a:stretch>
        </p:blipFill>
        <p:spPr bwMode="auto">
          <a:xfrm>
            <a:off x="1147763" y="4559300"/>
            <a:ext cx="1447800" cy="522288"/>
          </a:xfrm>
          <a:prstGeom prst="rect">
            <a:avLst/>
          </a:prstGeom>
          <a:noFill/>
          <a:ln w="9525">
            <a:noFill/>
            <a:miter lim="800000"/>
            <a:headEnd/>
            <a:tailEnd/>
          </a:ln>
        </p:spPr>
      </p:pic>
      <p:pic>
        <p:nvPicPr>
          <p:cNvPr id="19476" name="Picture 34"/>
          <p:cNvPicPr>
            <a:picLocks noChangeAspect="1" noChangeArrowheads="1"/>
          </p:cNvPicPr>
          <p:nvPr/>
        </p:nvPicPr>
        <p:blipFill>
          <a:blip r:embed="rId16" cstate="screen"/>
          <a:srcRect t="35500" b="35500"/>
          <a:stretch>
            <a:fillRect/>
          </a:stretch>
        </p:blipFill>
        <p:spPr bwMode="auto">
          <a:xfrm>
            <a:off x="6457950" y="4583113"/>
            <a:ext cx="1476375" cy="427037"/>
          </a:xfrm>
          <a:prstGeom prst="rect">
            <a:avLst/>
          </a:prstGeom>
          <a:noFill/>
          <a:ln w="9525">
            <a:noFill/>
            <a:miter lim="800000"/>
            <a:headEnd/>
            <a:tailEnd/>
          </a:ln>
        </p:spPr>
      </p:pic>
      <p:pic>
        <p:nvPicPr>
          <p:cNvPr id="19477" name="Picture 39"/>
          <p:cNvPicPr>
            <a:picLocks noChangeAspect="1" noChangeArrowheads="1"/>
          </p:cNvPicPr>
          <p:nvPr/>
        </p:nvPicPr>
        <p:blipFill>
          <a:blip r:embed="rId17" cstate="screen"/>
          <a:srcRect/>
          <a:stretch>
            <a:fillRect/>
          </a:stretch>
        </p:blipFill>
        <p:spPr bwMode="auto">
          <a:xfrm>
            <a:off x="3352800" y="5861050"/>
            <a:ext cx="600075" cy="398463"/>
          </a:xfrm>
          <a:prstGeom prst="rect">
            <a:avLst/>
          </a:prstGeom>
          <a:noFill/>
          <a:ln w="9525">
            <a:noFill/>
            <a:miter lim="800000"/>
            <a:headEnd/>
            <a:tailEnd/>
          </a:ln>
        </p:spPr>
      </p:pic>
      <p:pic>
        <p:nvPicPr>
          <p:cNvPr id="19478" name="Picture 44"/>
          <p:cNvPicPr>
            <a:picLocks noChangeAspect="1" noChangeArrowheads="1"/>
          </p:cNvPicPr>
          <p:nvPr/>
        </p:nvPicPr>
        <p:blipFill>
          <a:blip r:embed="rId18" cstate="screen"/>
          <a:srcRect/>
          <a:stretch>
            <a:fillRect/>
          </a:stretch>
        </p:blipFill>
        <p:spPr bwMode="auto">
          <a:xfrm>
            <a:off x="4314825" y="3725863"/>
            <a:ext cx="2171700" cy="531812"/>
          </a:xfrm>
          <a:prstGeom prst="rect">
            <a:avLst/>
          </a:prstGeom>
          <a:noFill/>
          <a:ln w="9525">
            <a:noFill/>
            <a:miter lim="800000"/>
            <a:headEnd/>
            <a:tailEnd/>
          </a:ln>
        </p:spPr>
      </p:pic>
      <p:pic>
        <p:nvPicPr>
          <p:cNvPr id="19479" name="Picture 46"/>
          <p:cNvPicPr>
            <a:picLocks noChangeAspect="1" noChangeArrowheads="1"/>
          </p:cNvPicPr>
          <p:nvPr/>
        </p:nvPicPr>
        <p:blipFill>
          <a:blip r:embed="rId19" cstate="screen"/>
          <a:srcRect/>
          <a:stretch>
            <a:fillRect/>
          </a:stretch>
        </p:blipFill>
        <p:spPr bwMode="auto">
          <a:xfrm>
            <a:off x="4148138" y="5832475"/>
            <a:ext cx="1933575" cy="439738"/>
          </a:xfrm>
          <a:prstGeom prst="rect">
            <a:avLst/>
          </a:prstGeom>
          <a:noFill/>
          <a:ln w="9525">
            <a:noFill/>
            <a:miter lim="800000"/>
            <a:headEnd/>
            <a:tailEnd/>
          </a:ln>
        </p:spPr>
      </p:pic>
      <p:pic>
        <p:nvPicPr>
          <p:cNvPr id="19480" name="Picture 47"/>
          <p:cNvPicPr>
            <a:picLocks noChangeAspect="1" noChangeArrowheads="1"/>
          </p:cNvPicPr>
          <p:nvPr/>
        </p:nvPicPr>
        <p:blipFill>
          <a:blip r:embed="rId20" cstate="screen"/>
          <a:srcRect/>
          <a:stretch>
            <a:fillRect/>
          </a:stretch>
        </p:blipFill>
        <p:spPr bwMode="auto">
          <a:xfrm>
            <a:off x="7067550" y="5943600"/>
            <a:ext cx="1647825" cy="338138"/>
          </a:xfrm>
          <a:prstGeom prst="rect">
            <a:avLst/>
          </a:prstGeom>
          <a:noFill/>
          <a:ln w="9525">
            <a:noFill/>
            <a:miter lim="800000"/>
            <a:headEnd/>
            <a:tailEnd/>
          </a:ln>
        </p:spPr>
      </p:pic>
      <p:pic>
        <p:nvPicPr>
          <p:cNvPr id="19481" name="Picture 33" descr="Yamaha"/>
          <p:cNvPicPr>
            <a:picLocks noChangeAspect="1" noChangeArrowheads="1"/>
          </p:cNvPicPr>
          <p:nvPr/>
        </p:nvPicPr>
        <p:blipFill>
          <a:blip r:embed="rId21" cstate="screen"/>
          <a:srcRect/>
          <a:stretch>
            <a:fillRect/>
          </a:stretch>
        </p:blipFill>
        <p:spPr bwMode="auto">
          <a:xfrm>
            <a:off x="4724400" y="1354138"/>
            <a:ext cx="1543050" cy="544512"/>
          </a:xfrm>
          <a:prstGeom prst="rect">
            <a:avLst/>
          </a:prstGeom>
          <a:noFill/>
          <a:ln w="9525">
            <a:noFill/>
            <a:miter lim="800000"/>
            <a:headEnd/>
            <a:tailEnd/>
          </a:ln>
        </p:spPr>
      </p:pic>
      <p:pic>
        <p:nvPicPr>
          <p:cNvPr id="19482" name="Picture 34" descr="Pursuit"/>
          <p:cNvPicPr>
            <a:picLocks noChangeAspect="1" noChangeArrowheads="1"/>
          </p:cNvPicPr>
          <p:nvPr/>
        </p:nvPicPr>
        <p:blipFill>
          <a:blip r:embed="rId22" cstate="screen"/>
          <a:srcRect/>
          <a:stretch>
            <a:fillRect/>
          </a:stretch>
        </p:blipFill>
        <p:spPr bwMode="auto">
          <a:xfrm>
            <a:off x="3105150" y="4562475"/>
            <a:ext cx="1006475" cy="398463"/>
          </a:xfrm>
          <a:prstGeom prst="rect">
            <a:avLst/>
          </a:prstGeom>
          <a:noFill/>
          <a:ln w="9525">
            <a:noFill/>
            <a:miter lim="800000"/>
            <a:headEnd/>
            <a:tailEnd/>
          </a:ln>
        </p:spPr>
      </p:pic>
      <p:pic>
        <p:nvPicPr>
          <p:cNvPr id="19483" name="Picture 35" descr="Tiara"/>
          <p:cNvPicPr>
            <a:picLocks noChangeAspect="1" noChangeArrowheads="1"/>
          </p:cNvPicPr>
          <p:nvPr/>
        </p:nvPicPr>
        <p:blipFill>
          <a:blip r:embed="rId23" cstate="screen"/>
          <a:srcRect/>
          <a:stretch>
            <a:fillRect/>
          </a:stretch>
        </p:blipFill>
        <p:spPr bwMode="auto">
          <a:xfrm>
            <a:off x="3171825" y="5046663"/>
            <a:ext cx="835025" cy="274637"/>
          </a:xfrm>
          <a:prstGeom prst="rect">
            <a:avLst/>
          </a:prstGeom>
          <a:noFill/>
          <a:ln w="9525">
            <a:noFill/>
            <a:miter lim="800000"/>
            <a:headEnd/>
            <a:tailEnd/>
          </a:ln>
        </p:spPr>
      </p:pic>
      <p:pic>
        <p:nvPicPr>
          <p:cNvPr id="19484" name="Picture 36"/>
          <p:cNvPicPr>
            <a:picLocks noChangeAspect="1" noChangeArrowheads="1"/>
          </p:cNvPicPr>
          <p:nvPr/>
        </p:nvPicPr>
        <p:blipFill>
          <a:blip r:embed="rId24" cstate="screen"/>
          <a:srcRect/>
          <a:stretch>
            <a:fillRect/>
          </a:stretch>
        </p:blipFill>
        <p:spPr bwMode="auto">
          <a:xfrm>
            <a:off x="1676400" y="5826125"/>
            <a:ext cx="1485900" cy="46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486400" y="2405063"/>
            <a:ext cx="3500438" cy="3986212"/>
          </a:xfrm>
          <a:prstGeom prst="rect">
            <a:avLst/>
          </a:prstGeom>
          <a:solidFill>
            <a:srgbClr val="0033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Subtitle 1"/>
          <p:cNvSpPr>
            <a:spLocks noGrp="1"/>
          </p:cNvSpPr>
          <p:nvPr>
            <p:ph type="subTitle" idx="1"/>
          </p:nvPr>
        </p:nvSpPr>
        <p:spPr>
          <a:xfrm>
            <a:off x="5619750" y="3419475"/>
            <a:ext cx="3340100" cy="2759075"/>
          </a:xfrm>
        </p:spPr>
        <p:txBody>
          <a:bodyPr/>
          <a:lstStyle/>
          <a:p>
            <a:pPr eaLnBrk="1" hangingPunct="1">
              <a:defRPr/>
            </a:pPr>
            <a:r>
              <a:rPr lang="en-US" cap="none" smtClean="0">
                <a:solidFill>
                  <a:schemeClr val="tx1"/>
                </a:solidFill>
                <a:latin typeface="Verdana" pitchFamily="34" charset="0"/>
              </a:rPr>
              <a:t>PRESENTED BY</a:t>
            </a:r>
            <a:br>
              <a:rPr lang="en-US" cap="none" smtClean="0">
                <a:solidFill>
                  <a:schemeClr val="tx1"/>
                </a:solidFill>
                <a:latin typeface="Verdana" pitchFamily="34" charset="0"/>
              </a:rPr>
            </a:br>
            <a:r>
              <a:rPr lang="en-US" cap="none" smtClean="0">
                <a:solidFill>
                  <a:schemeClr val="tx1"/>
                </a:solidFill>
                <a:latin typeface="Verdana" pitchFamily="34" charset="0"/>
              </a:rPr>
              <a:t/>
            </a:r>
            <a:br>
              <a:rPr lang="en-US" cap="none" smtClean="0">
                <a:solidFill>
                  <a:schemeClr val="tx1"/>
                </a:solidFill>
                <a:latin typeface="Verdana" pitchFamily="34" charset="0"/>
              </a:rPr>
            </a:br>
            <a:r>
              <a:rPr lang="en-US" cap="none" smtClean="0">
                <a:solidFill>
                  <a:schemeClr val="tx1"/>
                </a:solidFill>
                <a:latin typeface="Verdana" pitchFamily="34" charset="0"/>
              </a:rPr>
              <a:t>Cindy Squires</a:t>
            </a:r>
          </a:p>
        </p:txBody>
      </p:sp>
      <p:sp>
        <p:nvSpPr>
          <p:cNvPr id="3" name="Title 2"/>
          <p:cNvSpPr>
            <a:spLocks noGrp="1"/>
          </p:cNvSpPr>
          <p:nvPr>
            <p:ph type="ctrTitle"/>
          </p:nvPr>
        </p:nvSpPr>
        <p:spPr>
          <a:xfrm>
            <a:off x="2106613" y="193675"/>
            <a:ext cx="4267200" cy="2687638"/>
          </a:xfrm>
        </p:spPr>
        <p:txBody>
          <a:bodyPr>
            <a:normAutofit fontScale="90000"/>
          </a:bodyPr>
          <a:lstStyle/>
          <a:p>
            <a:pPr eaLnBrk="1" fontAlgn="auto" hangingPunct="1">
              <a:spcAft>
                <a:spcPts val="0"/>
              </a:spcAft>
              <a:defRPr/>
            </a:pPr>
            <a:r>
              <a:rPr lang="en-US" sz="7300" dirty="0" smtClean="0">
                <a:solidFill>
                  <a:srgbClr val="800000"/>
                </a:solidFill>
              </a:rPr>
              <a:t>Floorplan </a:t>
            </a:r>
            <a:br>
              <a:rPr lang="en-US" sz="7300" dirty="0" smtClean="0">
                <a:solidFill>
                  <a:srgbClr val="800000"/>
                </a:solidFill>
              </a:rPr>
            </a:br>
            <a:r>
              <a:rPr lang="en-US" sz="7300" dirty="0" smtClean="0">
                <a:solidFill>
                  <a:srgbClr val="800000"/>
                </a:solidFill>
              </a:rPr>
              <a:t>Financing</a:t>
            </a:r>
            <a:r>
              <a:rPr lang="en-US" dirty="0" smtClean="0">
                <a:solidFill>
                  <a:srgbClr val="800000"/>
                </a:solidFill>
              </a:rPr>
              <a:t/>
            </a:r>
            <a:br>
              <a:rPr lang="en-US" dirty="0" smtClean="0">
                <a:solidFill>
                  <a:srgbClr val="800000"/>
                </a:solidFill>
              </a:rPr>
            </a:br>
            <a:endParaRPr lang="en-US" dirty="0">
              <a:solidFill>
                <a:srgbClr val="800000"/>
              </a:solidFill>
            </a:endParaRPr>
          </a:p>
        </p:txBody>
      </p:sp>
      <p:sp>
        <p:nvSpPr>
          <p:cNvPr id="5" name="Rectangle 4"/>
          <p:cNvSpPr/>
          <p:nvPr/>
        </p:nvSpPr>
        <p:spPr>
          <a:xfrm>
            <a:off x="171450" y="6391275"/>
            <a:ext cx="8815388" cy="31432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485" name="Picture 3"/>
          <p:cNvPicPr>
            <a:picLocks noChangeAspect="1" noChangeArrowheads="1"/>
          </p:cNvPicPr>
          <p:nvPr/>
        </p:nvPicPr>
        <p:blipFill>
          <a:blip r:embed="rId3" cstate="screen"/>
          <a:srcRect/>
          <a:stretch>
            <a:fillRect/>
          </a:stretch>
        </p:blipFill>
        <p:spPr bwMode="auto">
          <a:xfrm>
            <a:off x="173038" y="2406650"/>
            <a:ext cx="5267325" cy="398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30" name="Title 1"/>
          <p:cNvSpPr>
            <a:spLocks noGrp="1"/>
          </p:cNvSpPr>
          <p:nvPr>
            <p:ph type="title"/>
          </p:nvPr>
        </p:nvSpPr>
        <p:spPr/>
        <p:txBody>
          <a:bodyPr/>
          <a:lstStyle/>
          <a:p>
            <a:pPr eaLnBrk="1" hangingPunct="1"/>
            <a:r>
              <a:rPr lang="en-US" sz="4000" smtClean="0">
                <a:solidFill>
                  <a:srgbClr val="800000"/>
                </a:solidFill>
              </a:rPr>
              <a:t>Floorplan Financing</a:t>
            </a:r>
          </a:p>
        </p:txBody>
      </p:sp>
      <p:sp>
        <p:nvSpPr>
          <p:cNvPr id="22531" name="Content Placeholder 2"/>
          <p:cNvSpPr>
            <a:spLocks noGrp="1"/>
          </p:cNvSpPr>
          <p:nvPr>
            <p:ph type="body" sz="half" idx="1"/>
          </p:nvPr>
        </p:nvSpPr>
        <p:spPr>
          <a:xfrm>
            <a:off x="244475" y="2400300"/>
            <a:ext cx="4191000" cy="3324225"/>
          </a:xfrm>
        </p:spPr>
        <p:txBody>
          <a:bodyPr/>
          <a:lstStyle/>
          <a:p>
            <a:pPr lvl="1" eaLnBrk="1" hangingPunct="1"/>
            <a:r>
              <a:rPr lang="en-US" sz="2100" smtClean="0">
                <a:solidFill>
                  <a:schemeClr val="tx1"/>
                </a:solidFill>
              </a:rPr>
              <a:t>Mass exodus of lenders began in 2007 </a:t>
            </a:r>
          </a:p>
          <a:p>
            <a:pPr lvl="1" eaLnBrk="1" hangingPunct="1"/>
            <a:r>
              <a:rPr lang="en-US" sz="2100" smtClean="0">
                <a:solidFill>
                  <a:schemeClr val="tx1"/>
                </a:solidFill>
              </a:rPr>
              <a:t>Credit gap caused enormous job losses; disruptions in distribution chain</a:t>
            </a:r>
          </a:p>
          <a:p>
            <a:pPr lvl="1" eaLnBrk="1" hangingPunct="1"/>
            <a:r>
              <a:rPr lang="en-US" sz="2100" smtClean="0">
                <a:solidFill>
                  <a:schemeClr val="tx1"/>
                </a:solidFill>
              </a:rPr>
              <a:t>Must expand and </a:t>
            </a:r>
            <a:r>
              <a:rPr lang="en-US" sz="2100" i="1" smtClean="0">
                <a:solidFill>
                  <a:schemeClr val="tx1"/>
                </a:solidFill>
              </a:rPr>
              <a:t>diversify </a:t>
            </a:r>
            <a:r>
              <a:rPr lang="en-US" sz="2100" smtClean="0">
                <a:solidFill>
                  <a:schemeClr val="tx1"/>
                </a:solidFill>
              </a:rPr>
              <a:t>lending market </a:t>
            </a:r>
          </a:p>
          <a:p>
            <a:pPr lvl="1" eaLnBrk="1" hangingPunct="1"/>
            <a:r>
              <a:rPr lang="en-US" sz="2100" b="1" smtClean="0">
                <a:solidFill>
                  <a:schemeClr val="tx1"/>
                </a:solidFill>
              </a:rPr>
              <a:t>Credit gap remains</a:t>
            </a:r>
            <a:endParaRPr lang="en-US" sz="2400" smtClean="0">
              <a:solidFill>
                <a:schemeClr val="tx2"/>
              </a:solidFill>
            </a:endParaRPr>
          </a:p>
        </p:txBody>
      </p:sp>
      <p:pic>
        <p:nvPicPr>
          <p:cNvPr id="22532" name="Picture 13" descr="mind-the-gap-logo"/>
          <p:cNvPicPr>
            <a:picLocks noGrp="1" noChangeAspect="1" noChangeArrowheads="1"/>
          </p:cNvPicPr>
          <p:nvPr>
            <p:ph sz="half" idx="4294967295"/>
          </p:nvPr>
        </p:nvPicPr>
        <p:blipFill>
          <a:blip r:embed="rId3" cstate="screen"/>
          <a:srcRect/>
          <a:stretch>
            <a:fillRect/>
          </a:stretch>
        </p:blipFill>
        <p:spPr>
          <a:xfrm>
            <a:off x="4645025" y="2506663"/>
            <a:ext cx="4191000" cy="3375025"/>
          </a:xfrm>
        </p:spPr>
      </p:pic>
      <p:sp>
        <p:nvSpPr>
          <p:cNvPr id="22533" name="Rectangle 6"/>
          <p:cNvSpPr>
            <a:spLocks noChangeArrowheads="1"/>
          </p:cNvSpPr>
          <p:nvPr/>
        </p:nvSpPr>
        <p:spPr bwMode="auto">
          <a:xfrm>
            <a:off x="377825" y="1628775"/>
            <a:ext cx="6632575" cy="519113"/>
          </a:xfrm>
          <a:prstGeom prst="rect">
            <a:avLst/>
          </a:prstGeom>
          <a:noFill/>
          <a:ln w="9525">
            <a:noFill/>
            <a:miter lim="800000"/>
            <a:headEnd/>
            <a:tailEnd/>
          </a:ln>
        </p:spPr>
        <p:txBody>
          <a:bodyPr wrap="none">
            <a:spAutoFit/>
          </a:bodyPr>
          <a:lstStyle/>
          <a:p>
            <a:r>
              <a:rPr lang="en-US" sz="2800" b="1">
                <a:latin typeface="Verdana" pitchFamily="34" charset="0"/>
              </a:rPr>
              <a:t>Marine Industry Finance Exodus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78" name="Title 1"/>
          <p:cNvSpPr>
            <a:spLocks noGrp="1"/>
          </p:cNvSpPr>
          <p:nvPr>
            <p:ph type="title"/>
          </p:nvPr>
        </p:nvSpPr>
        <p:spPr/>
        <p:txBody>
          <a:bodyPr/>
          <a:lstStyle/>
          <a:p>
            <a:pPr eaLnBrk="1" hangingPunct="1"/>
            <a:r>
              <a:rPr lang="en-US" sz="4000" smtClean="0">
                <a:solidFill>
                  <a:srgbClr val="800000"/>
                </a:solidFill>
              </a:rPr>
              <a:t>Floorplan Financing</a:t>
            </a:r>
          </a:p>
        </p:txBody>
      </p:sp>
      <p:sp>
        <p:nvSpPr>
          <p:cNvPr id="24579" name="Content Placeholder 2"/>
          <p:cNvSpPr>
            <a:spLocks noGrp="1"/>
          </p:cNvSpPr>
          <p:nvPr>
            <p:ph sz="quarter" idx="1"/>
          </p:nvPr>
        </p:nvSpPr>
        <p:spPr>
          <a:xfrm>
            <a:off x="301625" y="3898900"/>
            <a:ext cx="8534400" cy="2224088"/>
          </a:xfrm>
        </p:spPr>
        <p:txBody>
          <a:bodyPr/>
          <a:lstStyle/>
          <a:p>
            <a:pPr eaLnBrk="1" hangingPunct="1">
              <a:lnSpc>
                <a:spcPct val="90000"/>
              </a:lnSpc>
              <a:buFont typeface="Wingdings" pitchFamily="2" charset="2"/>
              <a:buNone/>
            </a:pPr>
            <a:endParaRPr lang="en-US" sz="2800" smtClean="0"/>
          </a:p>
          <a:p>
            <a:pPr eaLnBrk="1" hangingPunct="1">
              <a:lnSpc>
                <a:spcPct val="90000"/>
              </a:lnSpc>
            </a:pPr>
            <a:endParaRPr lang="en-US" sz="2800" b="1" smtClean="0">
              <a:solidFill>
                <a:schemeClr val="tx1"/>
              </a:solidFill>
            </a:endParaRPr>
          </a:p>
          <a:p>
            <a:pPr lvl="1" eaLnBrk="1" hangingPunct="1">
              <a:lnSpc>
                <a:spcPct val="90000"/>
              </a:lnSpc>
            </a:pPr>
            <a:endParaRPr lang="en-US" sz="2100" smtClean="0">
              <a:solidFill>
                <a:schemeClr val="tx1"/>
              </a:solidFill>
            </a:endParaRPr>
          </a:p>
          <a:p>
            <a:pPr eaLnBrk="1" hangingPunct="1">
              <a:lnSpc>
                <a:spcPct val="90000"/>
              </a:lnSpc>
              <a:buFont typeface="Wingdings" pitchFamily="2" charset="2"/>
              <a:buNone/>
            </a:pPr>
            <a:endParaRPr lang="en-US" sz="2800" smtClean="0">
              <a:solidFill>
                <a:schemeClr val="tx1"/>
              </a:solidFill>
            </a:endParaRPr>
          </a:p>
        </p:txBody>
      </p:sp>
      <p:sp>
        <p:nvSpPr>
          <p:cNvPr id="24580" name="Rectangle 9"/>
          <p:cNvSpPr>
            <a:spLocks noGrp="1"/>
          </p:cNvSpPr>
          <p:nvPr>
            <p:ph type="body" sz="half" idx="4294967295"/>
          </p:nvPr>
        </p:nvSpPr>
        <p:spPr>
          <a:xfrm>
            <a:off x="285750" y="3898900"/>
            <a:ext cx="8248650" cy="2224088"/>
          </a:xfrm>
        </p:spPr>
        <p:txBody>
          <a:bodyPr/>
          <a:lstStyle/>
          <a:p>
            <a:pPr eaLnBrk="1" hangingPunct="1">
              <a:lnSpc>
                <a:spcPct val="80000"/>
              </a:lnSpc>
            </a:pPr>
            <a:r>
              <a:rPr lang="en-US" sz="2500" b="1" smtClean="0">
                <a:latin typeface="Verdana" pitchFamily="34" charset="0"/>
              </a:rPr>
              <a:t>Small Business Administration DFP Pilot </a:t>
            </a:r>
            <a:r>
              <a:rPr lang="en-US" sz="2500" smtClean="0">
                <a:latin typeface="Verdana" pitchFamily="34" charset="0"/>
              </a:rPr>
              <a:t>announced at ABC 2009</a:t>
            </a:r>
          </a:p>
          <a:p>
            <a:pPr eaLnBrk="1" hangingPunct="1">
              <a:lnSpc>
                <a:spcPct val="80000"/>
              </a:lnSpc>
            </a:pPr>
            <a:r>
              <a:rPr lang="en-US" sz="2500" b="1" smtClean="0">
                <a:latin typeface="Verdana" pitchFamily="34" charset="0"/>
              </a:rPr>
              <a:t>SBA created uncertainty with terms</a:t>
            </a:r>
            <a:r>
              <a:rPr lang="en-US" sz="2500" smtClean="0">
                <a:latin typeface="Verdana" pitchFamily="34" charset="0"/>
              </a:rPr>
              <a:t> – only a 1 year pilot</a:t>
            </a:r>
          </a:p>
          <a:p>
            <a:pPr eaLnBrk="1" hangingPunct="1">
              <a:lnSpc>
                <a:spcPct val="80000"/>
              </a:lnSpc>
            </a:pPr>
            <a:r>
              <a:rPr lang="en-US" sz="2500" smtClean="0">
                <a:latin typeface="Verdana" pitchFamily="34" charset="0"/>
              </a:rPr>
              <a:t>Expected 4,000 deals by Oct. 2009 – only 60 have been made</a:t>
            </a:r>
          </a:p>
          <a:p>
            <a:pPr eaLnBrk="1" hangingPunct="1">
              <a:lnSpc>
                <a:spcPct val="80000"/>
              </a:lnSpc>
            </a:pPr>
            <a:endParaRPr lang="en-US" sz="2500" b="1" smtClean="0">
              <a:latin typeface="Verdana" pitchFamily="34" charset="0"/>
            </a:endParaRPr>
          </a:p>
        </p:txBody>
      </p:sp>
      <p:pic>
        <p:nvPicPr>
          <p:cNvPr id="24581" name="Picture 14" descr="baseball-field"/>
          <p:cNvPicPr>
            <a:picLocks noGrp="1" noChangeAspect="1" noChangeArrowheads="1"/>
          </p:cNvPicPr>
          <p:nvPr>
            <p:ph sz="quarter" idx="4294967295"/>
          </p:nvPr>
        </p:nvPicPr>
        <p:blipFill>
          <a:blip r:embed="rId3" cstate="screen"/>
          <a:srcRect/>
          <a:stretch>
            <a:fillRect/>
          </a:stretch>
        </p:blipFill>
        <p:spPr>
          <a:xfrm>
            <a:off x="4932363" y="1355725"/>
            <a:ext cx="3709987" cy="2420938"/>
          </a:xfrm>
          <a:ln>
            <a:solidFill>
              <a:schemeClr val="tx1"/>
            </a:solidFill>
          </a:ln>
        </p:spPr>
      </p:pic>
      <p:sp>
        <p:nvSpPr>
          <p:cNvPr id="24582" name="Text Box 15"/>
          <p:cNvSpPr txBox="1">
            <a:spLocks noChangeArrowheads="1"/>
          </p:cNvSpPr>
          <p:nvPr/>
        </p:nvSpPr>
        <p:spPr bwMode="auto">
          <a:xfrm>
            <a:off x="307975" y="1636713"/>
            <a:ext cx="4159250" cy="1066800"/>
          </a:xfrm>
          <a:prstGeom prst="rect">
            <a:avLst/>
          </a:prstGeom>
          <a:noFill/>
          <a:ln w="9525">
            <a:noFill/>
            <a:miter lim="800000"/>
            <a:headEnd/>
            <a:tailEnd/>
          </a:ln>
        </p:spPr>
        <p:txBody>
          <a:bodyPr>
            <a:spAutoFit/>
          </a:bodyPr>
          <a:lstStyle/>
          <a:p>
            <a:r>
              <a:rPr lang="en-US" sz="3200">
                <a:latin typeface="Verdana" pitchFamily="34" charset="0"/>
              </a:rPr>
              <a:t>We built it but they didn’t come….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6688" y="169863"/>
            <a:ext cx="8820150" cy="1068387"/>
          </a:xfrm>
          <a:prstGeom prst="rect">
            <a:avLst/>
          </a:prstGeom>
          <a:solidFill>
            <a:srgbClr val="003366">
              <a:alpha val="40000"/>
            </a:srgbClr>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26" name="Title 1"/>
          <p:cNvSpPr>
            <a:spLocks noGrp="1"/>
          </p:cNvSpPr>
          <p:nvPr>
            <p:ph type="title"/>
          </p:nvPr>
        </p:nvSpPr>
        <p:spPr>
          <a:xfrm>
            <a:off x="1403350" y="265113"/>
            <a:ext cx="6465888" cy="781050"/>
          </a:xfrm>
        </p:spPr>
        <p:txBody>
          <a:bodyPr/>
          <a:lstStyle/>
          <a:p>
            <a:pPr eaLnBrk="1" hangingPunct="1"/>
            <a:r>
              <a:rPr lang="en-US" sz="4000" smtClean="0">
                <a:solidFill>
                  <a:srgbClr val="800000"/>
                </a:solidFill>
              </a:rPr>
              <a:t>Floorplan Financing</a:t>
            </a:r>
          </a:p>
        </p:txBody>
      </p:sp>
      <p:sp>
        <p:nvSpPr>
          <p:cNvPr id="26627" name="Content Placeholder 2"/>
          <p:cNvSpPr>
            <a:spLocks noGrp="1"/>
          </p:cNvSpPr>
          <p:nvPr>
            <p:ph sz="quarter" idx="1"/>
          </p:nvPr>
        </p:nvSpPr>
        <p:spPr>
          <a:xfrm>
            <a:off x="344488" y="1093788"/>
            <a:ext cx="8370887" cy="5006975"/>
          </a:xfrm>
        </p:spPr>
        <p:txBody>
          <a:bodyPr/>
          <a:lstStyle/>
          <a:p>
            <a:pPr eaLnBrk="1" hangingPunct="1">
              <a:lnSpc>
                <a:spcPct val="90000"/>
              </a:lnSpc>
              <a:buFont typeface="Wingdings" pitchFamily="2" charset="2"/>
              <a:buNone/>
            </a:pPr>
            <a:endParaRPr lang="en-US" sz="2200" smtClean="0"/>
          </a:p>
          <a:p>
            <a:pPr eaLnBrk="1" hangingPunct="1">
              <a:lnSpc>
                <a:spcPct val="90000"/>
              </a:lnSpc>
            </a:pPr>
            <a:r>
              <a:rPr lang="en-US" sz="2400" b="1" smtClean="0">
                <a:solidFill>
                  <a:schemeClr val="tx1"/>
                </a:solidFill>
              </a:rPr>
              <a:t>What We Want from Congress</a:t>
            </a:r>
          </a:p>
          <a:p>
            <a:pPr lvl="1" eaLnBrk="1" hangingPunct="1">
              <a:lnSpc>
                <a:spcPct val="90000"/>
              </a:lnSpc>
            </a:pPr>
            <a:r>
              <a:rPr lang="en-US" sz="2400" b="1" smtClean="0">
                <a:solidFill>
                  <a:schemeClr val="tx1"/>
                </a:solidFill>
              </a:rPr>
              <a:t>Pass S. 2869</a:t>
            </a:r>
            <a:r>
              <a:rPr lang="en-US" sz="2400" smtClean="0">
                <a:solidFill>
                  <a:schemeClr val="tx1"/>
                </a:solidFill>
              </a:rPr>
              <a:t>, Small Business Job Creation and Access to Capital Act – the “Jobs 3” Bill</a:t>
            </a:r>
          </a:p>
          <a:p>
            <a:pPr marL="1143000" lvl="2" eaLnBrk="1" hangingPunct="1">
              <a:lnSpc>
                <a:spcPct val="90000"/>
              </a:lnSpc>
            </a:pPr>
            <a:r>
              <a:rPr lang="en-US" smtClean="0">
                <a:solidFill>
                  <a:schemeClr val="tx1"/>
                </a:solidFill>
              </a:rPr>
              <a:t>Increases loan caps to $5M; eliminates fees; extends 90% guarantee</a:t>
            </a:r>
          </a:p>
          <a:p>
            <a:pPr lvl="1" eaLnBrk="1" hangingPunct="1">
              <a:lnSpc>
                <a:spcPct val="90000"/>
              </a:lnSpc>
            </a:pPr>
            <a:r>
              <a:rPr lang="en-US" sz="2400" b="1" smtClean="0">
                <a:solidFill>
                  <a:schemeClr val="tx1"/>
                </a:solidFill>
              </a:rPr>
              <a:t>With Floor Plan Amendments</a:t>
            </a:r>
          </a:p>
          <a:p>
            <a:pPr marL="1143000" lvl="2" eaLnBrk="1" hangingPunct="1">
              <a:lnSpc>
                <a:spcPct val="90000"/>
              </a:lnSpc>
            </a:pPr>
            <a:r>
              <a:rPr lang="en-US" smtClean="0">
                <a:solidFill>
                  <a:schemeClr val="tx1"/>
                </a:solidFill>
              </a:rPr>
              <a:t>Direct SBA to</a:t>
            </a:r>
            <a:r>
              <a:rPr lang="en-US" b="1" smtClean="0">
                <a:solidFill>
                  <a:schemeClr val="tx1"/>
                </a:solidFill>
              </a:rPr>
              <a:t> extend DFP program to at least 5 years </a:t>
            </a:r>
          </a:p>
          <a:p>
            <a:pPr marL="1143000" lvl="2" eaLnBrk="1" hangingPunct="1">
              <a:lnSpc>
                <a:spcPct val="90000"/>
              </a:lnSpc>
            </a:pPr>
            <a:r>
              <a:rPr lang="en-US" smtClean="0">
                <a:solidFill>
                  <a:schemeClr val="tx1"/>
                </a:solidFill>
              </a:rPr>
              <a:t>Must change SBA DFP program to </a:t>
            </a:r>
            <a:r>
              <a:rPr lang="en-US" b="1" smtClean="0">
                <a:solidFill>
                  <a:schemeClr val="tx1"/>
                </a:solidFill>
              </a:rPr>
              <a:t>increase appeal to lenders </a:t>
            </a:r>
          </a:p>
          <a:p>
            <a:pPr lvl="1" eaLnBrk="1" hangingPunct="1">
              <a:lnSpc>
                <a:spcPct val="90000"/>
              </a:lnSpc>
            </a:pPr>
            <a:r>
              <a:rPr lang="en-US" sz="2400" smtClean="0">
                <a:solidFill>
                  <a:schemeClr val="tx1"/>
                </a:solidFill>
              </a:rPr>
              <a:t>Low cost, low-risk, job-growing solution. </a:t>
            </a:r>
          </a:p>
          <a:p>
            <a:pPr lvl="1" eaLnBrk="1" hangingPunct="1">
              <a:lnSpc>
                <a:spcPct val="90000"/>
              </a:lnSpc>
            </a:pPr>
            <a:r>
              <a:rPr lang="en-US" sz="2400" smtClean="0">
                <a:solidFill>
                  <a:schemeClr val="tx1"/>
                </a:solidFill>
              </a:rPr>
              <a:t>White House supports; bipartisan Senate support; challenge is House of Representatives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1380</TotalTime>
  <Words>2236</Words>
  <Application>Microsoft Office PowerPoint</Application>
  <PresentationFormat>On-screen Show (4:3)</PresentationFormat>
  <Paragraphs>303</Paragraphs>
  <Slides>32</Slides>
  <Notes>11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Civic</vt:lpstr>
      <vt:lpstr>Conference Issues Briefing</vt:lpstr>
      <vt:lpstr>On Today’s Webinar</vt:lpstr>
      <vt:lpstr>On Today’s Webinar</vt:lpstr>
      <vt:lpstr>Conference Materials</vt:lpstr>
      <vt:lpstr>THANK YOU TO OUR SPONSORS</vt:lpstr>
      <vt:lpstr>Floorplan  Financing </vt:lpstr>
      <vt:lpstr>Floorplan Financing</vt:lpstr>
      <vt:lpstr>Floorplan Financing</vt:lpstr>
      <vt:lpstr>Floorplan Financing</vt:lpstr>
      <vt:lpstr>National Oceans Policy</vt:lpstr>
      <vt:lpstr>National Oceans Policy</vt:lpstr>
      <vt:lpstr>National Oceans Policy</vt:lpstr>
      <vt:lpstr>National Oceans Policy</vt:lpstr>
      <vt:lpstr>Ethanol </vt:lpstr>
      <vt:lpstr>Ethanol</vt:lpstr>
      <vt:lpstr>Ethanol</vt:lpstr>
      <vt:lpstr>Ethanol</vt:lpstr>
      <vt:lpstr>State of the Industry</vt:lpstr>
      <vt:lpstr>State of the Industry</vt:lpstr>
      <vt:lpstr>State of the Industry</vt:lpstr>
      <vt:lpstr>State of the Industry</vt:lpstr>
      <vt:lpstr>Q &amp; A</vt:lpstr>
      <vt:lpstr>Hill Visits 101</vt:lpstr>
      <vt:lpstr>Hill Visits 101</vt:lpstr>
      <vt:lpstr>Hill Visits 101</vt:lpstr>
      <vt:lpstr>Hill Visits 101</vt:lpstr>
      <vt:lpstr>Hill Visits 101</vt:lpstr>
      <vt:lpstr>Hill Visits 101</vt:lpstr>
      <vt:lpstr>BoatPAC</vt:lpstr>
      <vt:lpstr>Hill Visits Q &amp; A</vt:lpstr>
      <vt:lpstr>Contact Us</vt:lpstr>
      <vt:lpstr>Thank you for participating and see you next week at the American Boating Congress!</vt:lpstr>
    </vt:vector>
  </TitlesOfParts>
  <Company>nmma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Christine Pomorski</dc:creator>
  <cp:lastModifiedBy>Christine Pomorski</cp:lastModifiedBy>
  <cp:revision>78</cp:revision>
  <dcterms:created xsi:type="dcterms:W3CDTF">2010-04-15T16:09:19Z</dcterms:created>
  <dcterms:modified xsi:type="dcterms:W3CDTF">2010-04-28T20:00:21Z</dcterms:modified>
</cp:coreProperties>
</file>