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-3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1588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E45D3-6A0A-4230-B730-9DD59D46981A}" type="datetimeFigureOut">
              <a:rPr lang="en-US"/>
              <a:pPr>
                <a:defRPr/>
              </a:pPr>
              <a:t>10/7/2009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CA19B-8577-4E15-B679-7AFBF43529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91344-0CC5-43AE-87BF-ADBC3AC56582}" type="datetimeFigureOut">
              <a:rPr lang="en-US"/>
              <a:pPr>
                <a:defRPr/>
              </a:pPr>
              <a:t>10/7/2009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5A1F9-5C71-40E9-A696-2B77804B6D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C4F7B-3233-46FB-AEA5-6ABF027258EF}" type="datetimeFigureOut">
              <a:rPr lang="en-US"/>
              <a:pPr>
                <a:defRPr/>
              </a:pPr>
              <a:t>10/7/2009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42178-9406-4FD8-AA3C-53A9E53821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04763-DE8F-4312-9083-E095F13E5C24}" type="datetimeFigureOut">
              <a:rPr lang="en-US"/>
              <a:pPr>
                <a:defRPr/>
              </a:pPr>
              <a:t>10/7/2009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42EE2-A4B0-4CF9-837A-5AFABB12D5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777B8-4D81-4B6D-AE99-EA11AC998AC6}" type="datetimeFigureOut">
              <a:rPr lang="en-US"/>
              <a:pPr>
                <a:defRPr/>
              </a:pPr>
              <a:t>10/7/2009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F305D-05A4-405D-BE64-BF03357CC2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C83AC-057D-4DC2-B09E-5ADF7657E0C2}" type="datetimeFigureOut">
              <a:rPr lang="en-US"/>
              <a:pPr>
                <a:defRPr/>
              </a:pPr>
              <a:t>10/7/2009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478C8-D0A9-4A59-BA12-8420A2F92B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DD107-F747-4408-9D5D-ACDDF57242EC}" type="datetimeFigureOut">
              <a:rPr lang="en-US"/>
              <a:pPr>
                <a:defRPr/>
              </a:pPr>
              <a:t>10/7/2009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9DE94-F4AB-4C75-8B18-FA4576A396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86362-7780-4EC7-91FE-B061FBBF7C53}" type="datetimeFigureOut">
              <a:rPr lang="en-US"/>
              <a:pPr>
                <a:defRPr/>
              </a:pPr>
              <a:t>10/7/2009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C4196-F6F2-439F-B5F2-4CB1E1F940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25F4F-1072-4A21-808D-DFA04041D603}" type="datetimeFigureOut">
              <a:rPr lang="en-US"/>
              <a:pPr>
                <a:defRPr/>
              </a:pPr>
              <a:t>10/7/2009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1AF9E-A67A-4260-B9A5-8A027C3B1B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C2E39-155D-47E6-BDCA-0018253C1058}" type="datetimeFigureOut">
              <a:rPr lang="en-US"/>
              <a:pPr>
                <a:defRPr/>
              </a:pPr>
              <a:t>10/7/2009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B418B-BD30-43C3-8AE0-03E1F9F13E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E2162-5C71-4420-B4E3-7E9C69737635}" type="datetimeFigureOut">
              <a:rPr lang="en-US"/>
              <a:pPr>
                <a:defRPr/>
              </a:pPr>
              <a:t>10/7/2009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12042-1346-46FA-8CA5-5524C6A804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/>
          <p:cNvPicPr>
            <a:picLocks noChangeAspect="1" noChangeArrowheads="1"/>
          </p:cNvPicPr>
          <p:nvPr userDrawn="1"/>
        </p:nvPicPr>
        <p:blipFill>
          <a:blip r:embed="rId13"/>
          <a:srcRect b="24"/>
          <a:stretch>
            <a:fillRect/>
          </a:stretch>
        </p:blipFill>
        <p:spPr bwMode="auto">
          <a:xfrm>
            <a:off x="0" y="0"/>
            <a:ext cx="9145588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E3B2D29-8FC0-48E2-941E-6ACA5E8B1D3E}" type="datetimeFigureOut">
              <a:rPr lang="en-US"/>
              <a:pPr>
                <a:defRPr/>
              </a:pPr>
              <a:t>10/7/2009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1385F9C-A565-4FBF-9677-A67E0DDFC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jmcknight@nmma.org" TargetMode="External"/><Relationship Id="rId2" Type="http://schemas.openxmlformats.org/officeDocument/2006/relationships/hyperlink" Target="http://www.nmma.org/government/environmental/?catid=1798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219200"/>
          </a:xfrm>
        </p:spPr>
        <p:txBody>
          <a:bodyPr/>
          <a:lstStyle/>
          <a:p>
            <a:pPr eaLnBrk="1" hangingPunct="1"/>
            <a:r>
              <a:rPr lang="en-US" sz="3200" smtClean="0"/>
              <a:t>California Air Resources Board</a:t>
            </a:r>
            <a:br>
              <a:rPr lang="en-US" sz="3200" smtClean="0"/>
            </a:br>
            <a:r>
              <a:rPr lang="en-US" sz="3200" smtClean="0"/>
              <a:t>Evaporative Emission Proposal</a:t>
            </a: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1371600" y="3124200"/>
            <a:ext cx="6400800" cy="1524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898989"/>
                </a:solidFill>
              </a:rPr>
              <a:t>John McKnight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898989"/>
                </a:solidFill>
              </a:rPr>
              <a:t>IBEX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898989"/>
                </a:solidFill>
              </a:rPr>
              <a:t>Miami Beach Convention Center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898989"/>
                </a:solidFill>
              </a:rPr>
              <a:t> October, 13, 2009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5"/>
          <p:cNvSpPr>
            <a:spLocks noGrp="1"/>
          </p:cNvSpPr>
          <p:nvPr>
            <p:ph type="ctrTitle" idx="4294967295"/>
          </p:nvPr>
        </p:nvSpPr>
        <p:spPr>
          <a:xfrm>
            <a:off x="565150" y="1503363"/>
            <a:ext cx="7772400" cy="1625600"/>
          </a:xfrm>
        </p:spPr>
        <p:txBody>
          <a:bodyPr/>
          <a:lstStyle/>
          <a:p>
            <a:r>
              <a:rPr lang="en-US" sz="2800" smtClean="0"/>
              <a:t>Presentations and Information</a:t>
            </a:r>
          </a:p>
        </p:txBody>
      </p:sp>
      <p:sp>
        <p:nvSpPr>
          <p:cNvPr id="22534" name="Rectangle 6"/>
          <p:cNvSpPr>
            <a:spLocks noGrp="1"/>
          </p:cNvSpPr>
          <p:nvPr>
            <p:ph type="subTitle" idx="4294967295"/>
          </p:nvPr>
        </p:nvSpPr>
        <p:spPr>
          <a:xfrm>
            <a:off x="1323975" y="2262188"/>
            <a:ext cx="6400800" cy="2220912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en-US" sz="1000" smtClean="0"/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en-US" sz="1000" smtClean="0"/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en-US" sz="1600" smtClean="0">
                <a:latin typeface="Arial Black" pitchFamily="34" charset="0"/>
                <a:hlinkClick r:id="rId2"/>
              </a:rPr>
              <a:t>http://www.nmma.org/government/environmental/?catid=1798</a:t>
            </a:r>
            <a:endParaRPr lang="en-US" sz="1600" smtClean="0">
              <a:latin typeface="Arial Black" pitchFamily="34" charset="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en-US" sz="1600" smtClean="0">
              <a:latin typeface="Arial Black" pitchFamily="34" charset="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en-US" sz="1600" smtClean="0">
                <a:latin typeface="Arial Black" pitchFamily="34" charset="0"/>
                <a:hlinkClick r:id="rId3"/>
              </a:rPr>
              <a:t>jmcknight@nmma.org</a:t>
            </a:r>
            <a:endParaRPr lang="en-US" sz="1600" smtClean="0">
              <a:latin typeface="Arial Black" pitchFamily="34" charset="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en-US" sz="1600" smtClean="0">
                <a:latin typeface="Arial Black" pitchFamily="34" charset="0"/>
              </a:rPr>
              <a:t>202-737-9757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en-US" sz="1600" smtClean="0">
              <a:latin typeface="Arial Black" pitchFamily="34" charset="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en-US" sz="1600" smtClean="0">
                <a:latin typeface="Arial Black" pitchFamily="34" charset="0"/>
              </a:rPr>
              <a:t>Are you on the evaporative emission contact list?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en-US" sz="1600" smtClean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1828800"/>
            <a:ext cx="8229600" cy="685800"/>
          </a:xfrm>
        </p:spPr>
        <p:txBody>
          <a:bodyPr/>
          <a:lstStyle/>
          <a:p>
            <a:pPr eaLnBrk="1" hangingPunct="1"/>
            <a:r>
              <a:rPr lang="en-US" sz="3600" smtClean="0"/>
              <a:t>Applicability and Implementation</a:t>
            </a:r>
          </a:p>
        </p:txBody>
      </p:sp>
      <p:sp>
        <p:nvSpPr>
          <p:cNvPr id="14338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2514600"/>
            <a:ext cx="8229600" cy="1905000"/>
          </a:xfrm>
        </p:spPr>
        <p:txBody>
          <a:bodyPr/>
          <a:lstStyle/>
          <a:p>
            <a:pPr eaLnBrk="1" hangingPunct="1"/>
            <a:r>
              <a:rPr lang="en-US" sz="2400" smtClean="0"/>
              <a:t>CARB standards will only apply to vessels with SI engines &gt; 40 hp</a:t>
            </a:r>
          </a:p>
          <a:p>
            <a:pPr eaLnBrk="1" hangingPunct="1"/>
            <a:r>
              <a:rPr lang="en-US" sz="2400" smtClean="0"/>
              <a:t>CARB standards will harmonize with EPA standards through MY 2013</a:t>
            </a:r>
          </a:p>
          <a:p>
            <a:pPr eaLnBrk="1" hangingPunct="1"/>
            <a:r>
              <a:rPr lang="en-US" sz="2400" smtClean="0"/>
              <a:t>CARB standards will be implemented for MY 2014 </a:t>
            </a:r>
          </a:p>
          <a:p>
            <a:pPr eaLnBrk="1" hangingPunct="1">
              <a:buFont typeface="Arial" charset="0"/>
              <a:buNone/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1295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11125" y="-146050"/>
            <a:ext cx="8915400" cy="1143000"/>
          </a:xfrm>
        </p:spPr>
        <p:txBody>
          <a:bodyPr/>
          <a:lstStyle/>
          <a:p>
            <a:r>
              <a:rPr lang="en-US" sz="3600" smtClean="0"/>
              <a:t>Changes to the Draft Pleasure Craft Regulation</a:t>
            </a:r>
          </a:p>
        </p:txBody>
      </p:sp>
      <p:graphicFrame>
        <p:nvGraphicFramePr>
          <p:cNvPr id="15401" name="Group 41"/>
          <p:cNvGraphicFramePr>
            <a:graphicFrameLocks noGrp="1"/>
          </p:cNvGraphicFramePr>
          <p:nvPr/>
        </p:nvGraphicFramePr>
        <p:xfrm>
          <a:off x="214313" y="744538"/>
          <a:ext cx="8748712" cy="6113462"/>
        </p:xfrm>
        <a:graphic>
          <a:graphicData uri="http://schemas.openxmlformats.org/drawingml/2006/table">
            <a:tbl>
              <a:tblPr/>
              <a:tblGrid>
                <a:gridCol w="2274887"/>
                <a:gridCol w="2425700"/>
                <a:gridCol w="4048125"/>
              </a:tblGrid>
              <a:tr h="679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EPA Regulation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CARB Proposal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Applicability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All vessels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Vessels &gt; 40 HP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Fuel Injection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N/A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Vessels &gt; 40 hp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70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Fuel Hose Permeation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15.0 g/m</a:t>
                      </a:r>
                      <a:r>
                        <a:rPr kumimoji="0" lang="en-U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/day @ 23C</a:t>
                      </a:r>
                      <a:endParaRPr kumimoji="0" lang="en-US" sz="1600" b="0" i="0" u="none" strike="noStrike" cap="none" normalizeH="0" baseline="3000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Harmonized standard for under cowl fuel lines only;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Fuel hose- 5.0 g/m2/day @ 40 C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CE10 test fuel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116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Fuel Tank Permeation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2.5 g/m</a:t>
                      </a:r>
                      <a:r>
                        <a:rPr kumimoji="0" lang="en-U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/day @ 40 C or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1.5g/m</a:t>
                      </a:r>
                      <a:r>
                        <a:rPr kumimoji="0" lang="en-U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/day @28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Harmonize with EPA test procedures and test temperatures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1.0 g/m2/day @ 28 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CE10 test fuel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733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Diurnal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0.4 g/gal/day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Harmonize with EPA venting test procedure but set lower standard (0.25 g/gal/day)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023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Test Procedures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Tank – 28 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Hose – 23 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Diurnal Profile – 78- 90 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Tank – 28 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Hose – 40 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Diurnal Profile – 78-90 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1295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111125" y="-146050"/>
            <a:ext cx="8915400" cy="1143000"/>
          </a:xfrm>
        </p:spPr>
        <p:txBody>
          <a:bodyPr/>
          <a:lstStyle/>
          <a:p>
            <a:r>
              <a:rPr lang="en-US" sz="3600" smtClean="0"/>
              <a:t>Changes to the Draft Pleasure Craft Regulation</a:t>
            </a:r>
          </a:p>
        </p:txBody>
      </p:sp>
      <p:graphicFrame>
        <p:nvGraphicFramePr>
          <p:cNvPr id="16418" name="Group 34"/>
          <p:cNvGraphicFramePr>
            <a:graphicFrameLocks noGrp="1"/>
          </p:cNvGraphicFramePr>
          <p:nvPr/>
        </p:nvGraphicFramePr>
        <p:xfrm>
          <a:off x="228600" y="928688"/>
          <a:ext cx="8748713" cy="5322887"/>
        </p:xfrm>
        <a:graphic>
          <a:graphicData uri="http://schemas.openxmlformats.org/drawingml/2006/table">
            <a:tbl>
              <a:tblPr/>
              <a:tblGrid>
                <a:gridCol w="2274888"/>
                <a:gridCol w="2425700"/>
                <a:gridCol w="4048125"/>
              </a:tblGrid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EPA Regulation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CARB Proposal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Onboard Vapor Recovery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N/A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Currently investigating ORVR control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Implementation Schedule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2009 – Hose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2012 – Tank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2012/2013 – Diurnal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MY 2014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Labeling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EPA specific label – may be combined with USCG capacity tag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Manufacturers may propose an alternate label under ARB discretion- CARB disagrees with the combined label.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Warranty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Require reporting of defective emissions related problems to 20 vessels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Require reporting of defective emissions related problems to 10% of production or 20 vessels (whichever is less)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Certification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Equipment builders use certified components for installation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Evaporative equipment Manufacturers certify and receive EO’s and OEM installs or OEM receives EO’s.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206375" y="0"/>
          <a:ext cx="8756650" cy="6858000"/>
        </p:xfrm>
        <a:graphic>
          <a:graphicData uri="http://schemas.openxmlformats.org/presentationml/2006/ole">
            <p:oleObj spid="_x0000_s18436" name="Acrobat Document" r:id="rId3" imgW="2743200" imgH="2743200" progId="AcroExch.Document.7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0" y="0"/>
          <a:ext cx="8978900" cy="6858000"/>
        </p:xfrm>
        <a:graphic>
          <a:graphicData uri="http://schemas.openxmlformats.org/presentationml/2006/ole">
            <p:oleObj spid="_x0000_s20484" name="Acrobat Document" r:id="rId3" imgW="3429000" imgH="2457450" progId="AcroExch.Document.7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281</Words>
  <Application>Microsoft Office PowerPoint</Application>
  <PresentationFormat>On-screen Show (4:3)</PresentationFormat>
  <Paragraphs>68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Arial Black</vt:lpstr>
      <vt:lpstr>Office Theme</vt:lpstr>
      <vt:lpstr>Office Theme</vt:lpstr>
      <vt:lpstr>Acrobat Document</vt:lpstr>
      <vt:lpstr>California Air Resources Board Evaporative Emission Proposal</vt:lpstr>
      <vt:lpstr>Presentations and Information</vt:lpstr>
      <vt:lpstr>Applicability and Implementation</vt:lpstr>
      <vt:lpstr>Changes to the Draft Pleasure Craft Regulation</vt:lpstr>
      <vt:lpstr>Changes to the Draft Pleasure Craft Regulation</vt:lpstr>
      <vt:lpstr>Slide 6</vt:lpstr>
      <vt:lpstr>Slide 7</vt:lpstr>
    </vt:vector>
  </TitlesOfParts>
  <Company>NMMA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Christine Pomorski</dc:creator>
  <cp:lastModifiedBy>NMMA</cp:lastModifiedBy>
  <cp:revision>11</cp:revision>
  <dcterms:created xsi:type="dcterms:W3CDTF">2009-09-15T19:30:53Z</dcterms:created>
  <dcterms:modified xsi:type="dcterms:W3CDTF">2009-10-07T13:50:13Z</dcterms:modified>
</cp:coreProperties>
</file>